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90" r:id="rId2"/>
    <p:sldId id="343" r:id="rId3"/>
    <p:sldId id="344" r:id="rId4"/>
    <p:sldId id="345" r:id="rId5"/>
    <p:sldId id="346" r:id="rId6"/>
    <p:sldId id="347" r:id="rId7"/>
    <p:sldId id="348" r:id="rId8"/>
    <p:sldId id="349" r:id="rId9"/>
    <p:sldId id="350" r:id="rId10"/>
    <p:sldId id="401" r:id="rId11"/>
    <p:sldId id="402" r:id="rId12"/>
    <p:sldId id="351" r:id="rId13"/>
    <p:sldId id="352" r:id="rId14"/>
    <p:sldId id="353" r:id="rId15"/>
    <p:sldId id="403" r:id="rId16"/>
    <p:sldId id="404"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80" r:id="rId35"/>
    <p:sldId id="381" r:id="rId36"/>
    <p:sldId id="406" r:id="rId37"/>
    <p:sldId id="383" r:id="rId38"/>
    <p:sldId id="384" r:id="rId39"/>
    <p:sldId id="385" r:id="rId40"/>
    <p:sldId id="405" r:id="rId41"/>
    <p:sldId id="386" r:id="rId42"/>
    <p:sldId id="387" r:id="rId43"/>
    <p:sldId id="414" r:id="rId44"/>
    <p:sldId id="415" r:id="rId45"/>
    <p:sldId id="416" r:id="rId46"/>
    <p:sldId id="388" r:id="rId47"/>
    <p:sldId id="389" r:id="rId48"/>
    <p:sldId id="390" r:id="rId49"/>
    <p:sldId id="418" r:id="rId50"/>
    <p:sldId id="419" r:id="rId51"/>
    <p:sldId id="420" r:id="rId52"/>
    <p:sldId id="393" r:id="rId53"/>
    <p:sldId id="394" r:id="rId54"/>
    <p:sldId id="421" r:id="rId55"/>
    <p:sldId id="395" r:id="rId56"/>
    <p:sldId id="396" r:id="rId57"/>
    <p:sldId id="407" r:id="rId58"/>
    <p:sldId id="408" r:id="rId59"/>
    <p:sldId id="409" r:id="rId60"/>
    <p:sldId id="410" r:id="rId61"/>
    <p:sldId id="411" r:id="rId62"/>
    <p:sldId id="412" r:id="rId63"/>
    <p:sldId id="413" r:id="rId64"/>
    <p:sldId id="398" r:id="rId65"/>
    <p:sldId id="399" r:id="rId66"/>
    <p:sldId id="400"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33CC"/>
    <a:srgbClr val="FFFF00"/>
    <a:srgbClr val="006600"/>
    <a:srgbClr val="99FF99"/>
    <a:srgbClr val="685DF3"/>
    <a:srgbClr val="6699FF"/>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660"/>
  </p:normalViewPr>
  <p:slideViewPr>
    <p:cSldViewPr>
      <p:cViewPr varScale="1">
        <p:scale>
          <a:sx n="83" d="100"/>
          <a:sy n="83" d="100"/>
        </p:scale>
        <p:origin x="960"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313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02E41-1C52-4FAB-AF47-8E28D2577C75}"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082EA972-4A4C-4B32-BEC8-A4C763F50C5A}">
      <dgm:prSet phldrT="[文本]"/>
      <dgm:spPr/>
      <dgm:t>
        <a:bodyPr/>
        <a:lstStyle/>
        <a:p>
          <a:r>
            <a:rPr lang="zh-CN" altLang="en-US" b="1" dirty="0" smtClean="0"/>
            <a:t>微型化</a:t>
          </a:r>
          <a:endParaRPr lang="zh-CN" altLang="en-US" b="1" dirty="0"/>
        </a:p>
      </dgm:t>
    </dgm:pt>
    <dgm:pt modelId="{6F4D83F0-24F0-477A-BD2D-636B13DA2ABB}" type="parTrans" cxnId="{F039F202-7993-4DBD-881E-A37F741EF2D6}">
      <dgm:prSet/>
      <dgm:spPr/>
      <dgm:t>
        <a:bodyPr/>
        <a:lstStyle/>
        <a:p>
          <a:endParaRPr lang="zh-CN" altLang="en-US"/>
        </a:p>
      </dgm:t>
    </dgm:pt>
    <dgm:pt modelId="{9ADD7663-CAB7-4FA7-81A0-5FA1D55B19E2}" type="sibTrans" cxnId="{F039F202-7993-4DBD-881E-A37F741EF2D6}">
      <dgm:prSet/>
      <dgm:spPr/>
      <dgm:t>
        <a:bodyPr/>
        <a:lstStyle/>
        <a:p>
          <a:endParaRPr lang="zh-CN" altLang="en-US"/>
        </a:p>
      </dgm:t>
    </dgm:pt>
    <dgm:pt modelId="{9D0962E8-D2D4-4800-B2F4-1214FA8F7D52}">
      <dgm:prSet phldrT="[文本]"/>
      <dgm:spPr/>
      <dgm:t>
        <a:bodyPr/>
        <a:lstStyle/>
        <a:p>
          <a:r>
            <a:rPr lang="zh-CN" altLang="en-US" b="1" dirty="0" smtClean="0"/>
            <a:t>网络化</a:t>
          </a:r>
          <a:endParaRPr lang="zh-CN" altLang="en-US" b="1" dirty="0"/>
        </a:p>
      </dgm:t>
    </dgm:pt>
    <dgm:pt modelId="{D477870A-A89E-418C-A972-4D5D658172B7}" type="parTrans" cxnId="{7B329476-692C-421A-962A-96A77788FD2A}">
      <dgm:prSet/>
      <dgm:spPr/>
      <dgm:t>
        <a:bodyPr/>
        <a:lstStyle/>
        <a:p>
          <a:endParaRPr lang="zh-CN" altLang="en-US"/>
        </a:p>
      </dgm:t>
    </dgm:pt>
    <dgm:pt modelId="{71423D9C-C0EA-4AEA-ABF9-D29DE11E7F35}" type="sibTrans" cxnId="{7B329476-692C-421A-962A-96A77788FD2A}">
      <dgm:prSet/>
      <dgm:spPr/>
      <dgm:t>
        <a:bodyPr/>
        <a:lstStyle/>
        <a:p>
          <a:endParaRPr lang="zh-CN" altLang="en-US"/>
        </a:p>
      </dgm:t>
    </dgm:pt>
    <dgm:pt modelId="{B277DC36-9CFB-4296-B80D-19FBFD6FC06E}">
      <dgm:prSet phldrT="[文本]"/>
      <dgm:spPr/>
      <dgm:t>
        <a:bodyPr/>
        <a:lstStyle/>
        <a:p>
          <a:r>
            <a:rPr lang="zh-CN" altLang="en-US" b="1" dirty="0" smtClean="0"/>
            <a:t>智能化</a:t>
          </a:r>
          <a:endParaRPr lang="zh-CN" altLang="en-US" b="1" dirty="0"/>
        </a:p>
      </dgm:t>
    </dgm:pt>
    <dgm:pt modelId="{96DF24CD-0A44-4D16-86A2-C0B4DAA1BC38}" type="parTrans" cxnId="{FE3371EA-0C7A-455E-8D59-3CFFEE819809}">
      <dgm:prSet/>
      <dgm:spPr/>
      <dgm:t>
        <a:bodyPr/>
        <a:lstStyle/>
        <a:p>
          <a:endParaRPr lang="zh-CN" altLang="en-US"/>
        </a:p>
      </dgm:t>
    </dgm:pt>
    <dgm:pt modelId="{0E27E6CC-D737-4D7B-8A5E-D85E3C724FE6}" type="sibTrans" cxnId="{FE3371EA-0C7A-455E-8D59-3CFFEE819809}">
      <dgm:prSet/>
      <dgm:spPr/>
      <dgm:t>
        <a:bodyPr/>
        <a:lstStyle/>
        <a:p>
          <a:endParaRPr lang="zh-CN" altLang="en-US"/>
        </a:p>
      </dgm:t>
    </dgm:pt>
    <dgm:pt modelId="{BA3F70DF-7F80-4383-938D-4D73EA723E4C}" type="pres">
      <dgm:prSet presAssocID="{E7B02E41-1C52-4FAB-AF47-8E28D2577C75}" presName="Name0" presStyleCnt="0">
        <dgm:presLayoutVars>
          <dgm:dir/>
          <dgm:resizeHandles val="exact"/>
        </dgm:presLayoutVars>
      </dgm:prSet>
      <dgm:spPr/>
      <dgm:t>
        <a:bodyPr/>
        <a:lstStyle/>
        <a:p>
          <a:endParaRPr lang="zh-CN" altLang="en-US"/>
        </a:p>
      </dgm:t>
    </dgm:pt>
    <dgm:pt modelId="{6EBF9F2B-3EEC-4FAC-80DC-498003F7D3AF}" type="pres">
      <dgm:prSet presAssocID="{082EA972-4A4C-4B32-BEC8-A4C763F50C5A}" presName="node" presStyleLbl="node1" presStyleIdx="0" presStyleCnt="3" custRadScaleRad="88101" custRadScaleInc="-3924">
        <dgm:presLayoutVars>
          <dgm:bulletEnabled val="1"/>
        </dgm:presLayoutVars>
      </dgm:prSet>
      <dgm:spPr/>
      <dgm:t>
        <a:bodyPr/>
        <a:lstStyle/>
        <a:p>
          <a:endParaRPr lang="zh-CN" altLang="en-US"/>
        </a:p>
      </dgm:t>
    </dgm:pt>
    <dgm:pt modelId="{A487F914-5096-4CFF-A725-FC8365B78DC5}" type="pres">
      <dgm:prSet presAssocID="{9ADD7663-CAB7-4FA7-81A0-5FA1D55B19E2}" presName="sibTrans" presStyleLbl="sibTrans2D1" presStyleIdx="0" presStyleCnt="3"/>
      <dgm:spPr/>
      <dgm:t>
        <a:bodyPr/>
        <a:lstStyle/>
        <a:p>
          <a:endParaRPr lang="zh-CN" altLang="en-US"/>
        </a:p>
      </dgm:t>
    </dgm:pt>
    <dgm:pt modelId="{DCEDFEE2-38AC-4426-9688-883C5569A7CE}" type="pres">
      <dgm:prSet presAssocID="{9ADD7663-CAB7-4FA7-81A0-5FA1D55B19E2}" presName="connectorText" presStyleLbl="sibTrans2D1" presStyleIdx="0" presStyleCnt="3"/>
      <dgm:spPr/>
      <dgm:t>
        <a:bodyPr/>
        <a:lstStyle/>
        <a:p>
          <a:endParaRPr lang="zh-CN" altLang="en-US"/>
        </a:p>
      </dgm:t>
    </dgm:pt>
    <dgm:pt modelId="{26538508-8E6D-4D87-B4D5-84519ADB28D5}" type="pres">
      <dgm:prSet presAssocID="{9D0962E8-D2D4-4800-B2F4-1214FA8F7D52}" presName="node" presStyleLbl="node1" presStyleIdx="1" presStyleCnt="3">
        <dgm:presLayoutVars>
          <dgm:bulletEnabled val="1"/>
        </dgm:presLayoutVars>
      </dgm:prSet>
      <dgm:spPr/>
      <dgm:t>
        <a:bodyPr/>
        <a:lstStyle/>
        <a:p>
          <a:endParaRPr lang="zh-CN" altLang="en-US"/>
        </a:p>
      </dgm:t>
    </dgm:pt>
    <dgm:pt modelId="{EA9A4140-77A7-444A-88F4-F0D75460DD85}" type="pres">
      <dgm:prSet presAssocID="{71423D9C-C0EA-4AEA-ABF9-D29DE11E7F35}" presName="sibTrans" presStyleLbl="sibTrans2D1" presStyleIdx="1" presStyleCnt="3"/>
      <dgm:spPr/>
      <dgm:t>
        <a:bodyPr/>
        <a:lstStyle/>
        <a:p>
          <a:endParaRPr lang="zh-CN" altLang="en-US"/>
        </a:p>
      </dgm:t>
    </dgm:pt>
    <dgm:pt modelId="{F85B1C23-A5AA-4886-B803-A11BD4FDB6F3}" type="pres">
      <dgm:prSet presAssocID="{71423D9C-C0EA-4AEA-ABF9-D29DE11E7F35}" presName="connectorText" presStyleLbl="sibTrans2D1" presStyleIdx="1" presStyleCnt="3"/>
      <dgm:spPr/>
      <dgm:t>
        <a:bodyPr/>
        <a:lstStyle/>
        <a:p>
          <a:endParaRPr lang="zh-CN" altLang="en-US"/>
        </a:p>
      </dgm:t>
    </dgm:pt>
    <dgm:pt modelId="{B686E2E2-737A-4BE6-9AD4-7BDB71C47A5E}" type="pres">
      <dgm:prSet presAssocID="{B277DC36-9CFB-4296-B80D-19FBFD6FC06E}" presName="node" presStyleLbl="node1" presStyleIdx="2" presStyleCnt="3">
        <dgm:presLayoutVars>
          <dgm:bulletEnabled val="1"/>
        </dgm:presLayoutVars>
      </dgm:prSet>
      <dgm:spPr/>
      <dgm:t>
        <a:bodyPr/>
        <a:lstStyle/>
        <a:p>
          <a:endParaRPr lang="zh-CN" altLang="en-US"/>
        </a:p>
      </dgm:t>
    </dgm:pt>
    <dgm:pt modelId="{50EB2722-1A37-4779-9800-3B386367B340}" type="pres">
      <dgm:prSet presAssocID="{0E27E6CC-D737-4D7B-8A5E-D85E3C724FE6}" presName="sibTrans" presStyleLbl="sibTrans2D1" presStyleIdx="2" presStyleCnt="3"/>
      <dgm:spPr/>
      <dgm:t>
        <a:bodyPr/>
        <a:lstStyle/>
        <a:p>
          <a:endParaRPr lang="zh-CN" altLang="en-US"/>
        </a:p>
      </dgm:t>
    </dgm:pt>
    <dgm:pt modelId="{024AD8F5-F8DF-4803-BC29-60FEA776D856}" type="pres">
      <dgm:prSet presAssocID="{0E27E6CC-D737-4D7B-8A5E-D85E3C724FE6}" presName="connectorText" presStyleLbl="sibTrans2D1" presStyleIdx="2" presStyleCnt="3"/>
      <dgm:spPr/>
      <dgm:t>
        <a:bodyPr/>
        <a:lstStyle/>
        <a:p>
          <a:endParaRPr lang="zh-CN" altLang="en-US"/>
        </a:p>
      </dgm:t>
    </dgm:pt>
  </dgm:ptLst>
  <dgm:cxnLst>
    <dgm:cxn modelId="{2EEBA33E-D1A1-474D-B2CA-1DB6671AB71C}" type="presOf" srcId="{0E27E6CC-D737-4D7B-8A5E-D85E3C724FE6}" destId="{50EB2722-1A37-4779-9800-3B386367B340}" srcOrd="0" destOrd="0" presId="urn:microsoft.com/office/officeart/2005/8/layout/cycle7"/>
    <dgm:cxn modelId="{30CF562B-B7BA-CB4C-B96D-B14E182615D2}" type="presOf" srcId="{082EA972-4A4C-4B32-BEC8-A4C763F50C5A}" destId="{6EBF9F2B-3EEC-4FAC-80DC-498003F7D3AF}" srcOrd="0" destOrd="0" presId="urn:microsoft.com/office/officeart/2005/8/layout/cycle7"/>
    <dgm:cxn modelId="{F039F202-7993-4DBD-881E-A37F741EF2D6}" srcId="{E7B02E41-1C52-4FAB-AF47-8E28D2577C75}" destId="{082EA972-4A4C-4B32-BEC8-A4C763F50C5A}" srcOrd="0" destOrd="0" parTransId="{6F4D83F0-24F0-477A-BD2D-636B13DA2ABB}" sibTransId="{9ADD7663-CAB7-4FA7-81A0-5FA1D55B19E2}"/>
    <dgm:cxn modelId="{620C90B8-3AD7-EA4C-9A76-28A321492000}" type="presOf" srcId="{71423D9C-C0EA-4AEA-ABF9-D29DE11E7F35}" destId="{F85B1C23-A5AA-4886-B803-A11BD4FDB6F3}" srcOrd="1" destOrd="0" presId="urn:microsoft.com/office/officeart/2005/8/layout/cycle7"/>
    <dgm:cxn modelId="{4589D56B-F77A-4647-B577-BC12003749EB}" type="presOf" srcId="{E7B02E41-1C52-4FAB-AF47-8E28D2577C75}" destId="{BA3F70DF-7F80-4383-938D-4D73EA723E4C}" srcOrd="0" destOrd="0" presId="urn:microsoft.com/office/officeart/2005/8/layout/cycle7"/>
    <dgm:cxn modelId="{F9C31AA9-CFEE-9B45-9CF7-87AFE2CAC095}" type="presOf" srcId="{B277DC36-9CFB-4296-B80D-19FBFD6FC06E}" destId="{B686E2E2-737A-4BE6-9AD4-7BDB71C47A5E}" srcOrd="0" destOrd="0" presId="urn:microsoft.com/office/officeart/2005/8/layout/cycle7"/>
    <dgm:cxn modelId="{7787F5EF-E7C2-8942-8C10-4B5690562B4B}" type="presOf" srcId="{9ADD7663-CAB7-4FA7-81A0-5FA1D55B19E2}" destId="{A487F914-5096-4CFF-A725-FC8365B78DC5}" srcOrd="0" destOrd="0" presId="urn:microsoft.com/office/officeart/2005/8/layout/cycle7"/>
    <dgm:cxn modelId="{7B329476-692C-421A-962A-96A77788FD2A}" srcId="{E7B02E41-1C52-4FAB-AF47-8E28D2577C75}" destId="{9D0962E8-D2D4-4800-B2F4-1214FA8F7D52}" srcOrd="1" destOrd="0" parTransId="{D477870A-A89E-418C-A972-4D5D658172B7}" sibTransId="{71423D9C-C0EA-4AEA-ABF9-D29DE11E7F35}"/>
    <dgm:cxn modelId="{A92EDB2A-087F-2140-B5FB-34F849CB5F24}" type="presOf" srcId="{0E27E6CC-D737-4D7B-8A5E-D85E3C724FE6}" destId="{024AD8F5-F8DF-4803-BC29-60FEA776D856}" srcOrd="1" destOrd="0" presId="urn:microsoft.com/office/officeart/2005/8/layout/cycle7"/>
    <dgm:cxn modelId="{2B66C05A-B275-1D4E-9EF0-E3D6BD49FB91}" type="presOf" srcId="{9ADD7663-CAB7-4FA7-81A0-5FA1D55B19E2}" destId="{DCEDFEE2-38AC-4426-9688-883C5569A7CE}" srcOrd="1" destOrd="0" presId="urn:microsoft.com/office/officeart/2005/8/layout/cycle7"/>
    <dgm:cxn modelId="{54F84161-581A-D842-A366-1CB2F5A907D7}" type="presOf" srcId="{9D0962E8-D2D4-4800-B2F4-1214FA8F7D52}" destId="{26538508-8E6D-4D87-B4D5-84519ADB28D5}" srcOrd="0" destOrd="0" presId="urn:microsoft.com/office/officeart/2005/8/layout/cycle7"/>
    <dgm:cxn modelId="{FE3371EA-0C7A-455E-8D59-3CFFEE819809}" srcId="{E7B02E41-1C52-4FAB-AF47-8E28D2577C75}" destId="{B277DC36-9CFB-4296-B80D-19FBFD6FC06E}" srcOrd="2" destOrd="0" parTransId="{96DF24CD-0A44-4D16-86A2-C0B4DAA1BC38}" sibTransId="{0E27E6CC-D737-4D7B-8A5E-D85E3C724FE6}"/>
    <dgm:cxn modelId="{9B9DB7F6-8A1A-E348-8725-F0D21684E04E}" type="presOf" srcId="{71423D9C-C0EA-4AEA-ABF9-D29DE11E7F35}" destId="{EA9A4140-77A7-444A-88F4-F0D75460DD85}" srcOrd="0" destOrd="0" presId="urn:microsoft.com/office/officeart/2005/8/layout/cycle7"/>
    <dgm:cxn modelId="{91113454-B5FC-414C-8AFD-1BD3C279589B}" type="presParOf" srcId="{BA3F70DF-7F80-4383-938D-4D73EA723E4C}" destId="{6EBF9F2B-3EEC-4FAC-80DC-498003F7D3AF}" srcOrd="0" destOrd="0" presId="urn:microsoft.com/office/officeart/2005/8/layout/cycle7"/>
    <dgm:cxn modelId="{79C40929-9095-2843-A7EA-646D19979F5E}" type="presParOf" srcId="{BA3F70DF-7F80-4383-938D-4D73EA723E4C}" destId="{A487F914-5096-4CFF-A725-FC8365B78DC5}" srcOrd="1" destOrd="0" presId="urn:microsoft.com/office/officeart/2005/8/layout/cycle7"/>
    <dgm:cxn modelId="{1CD78C67-1D41-3547-A36F-EB0C9CFC175E}" type="presParOf" srcId="{A487F914-5096-4CFF-A725-FC8365B78DC5}" destId="{DCEDFEE2-38AC-4426-9688-883C5569A7CE}" srcOrd="0" destOrd="0" presId="urn:microsoft.com/office/officeart/2005/8/layout/cycle7"/>
    <dgm:cxn modelId="{C9E34148-F5B1-C246-BFF4-BCA2006FF7DA}" type="presParOf" srcId="{BA3F70DF-7F80-4383-938D-4D73EA723E4C}" destId="{26538508-8E6D-4D87-B4D5-84519ADB28D5}" srcOrd="2" destOrd="0" presId="urn:microsoft.com/office/officeart/2005/8/layout/cycle7"/>
    <dgm:cxn modelId="{691BF42E-5460-BC4E-B875-386891FA241C}" type="presParOf" srcId="{BA3F70DF-7F80-4383-938D-4D73EA723E4C}" destId="{EA9A4140-77A7-444A-88F4-F0D75460DD85}" srcOrd="3" destOrd="0" presId="urn:microsoft.com/office/officeart/2005/8/layout/cycle7"/>
    <dgm:cxn modelId="{B463655C-B0F3-C44F-8F3D-ED181AF24B08}" type="presParOf" srcId="{EA9A4140-77A7-444A-88F4-F0D75460DD85}" destId="{F85B1C23-A5AA-4886-B803-A11BD4FDB6F3}" srcOrd="0" destOrd="0" presId="urn:microsoft.com/office/officeart/2005/8/layout/cycle7"/>
    <dgm:cxn modelId="{2C7DB8CF-CB02-4D42-A011-8B2E20876AB6}" type="presParOf" srcId="{BA3F70DF-7F80-4383-938D-4D73EA723E4C}" destId="{B686E2E2-737A-4BE6-9AD4-7BDB71C47A5E}" srcOrd="4" destOrd="0" presId="urn:microsoft.com/office/officeart/2005/8/layout/cycle7"/>
    <dgm:cxn modelId="{C0672170-42FD-EE49-8CCD-081CD58F6911}" type="presParOf" srcId="{BA3F70DF-7F80-4383-938D-4D73EA723E4C}" destId="{50EB2722-1A37-4779-9800-3B386367B340}" srcOrd="5" destOrd="0" presId="urn:microsoft.com/office/officeart/2005/8/layout/cycle7"/>
    <dgm:cxn modelId="{3A22E6D1-5678-BB49-87CF-AB1D2CB11271}" type="presParOf" srcId="{50EB2722-1A37-4779-9800-3B386367B340}" destId="{024AD8F5-F8DF-4803-BC29-60FEA776D85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F9F2B-3EEC-4FAC-80DC-498003F7D3AF}">
      <dsp:nvSpPr>
        <dsp:cNvPr id="0" name=""/>
        <dsp:cNvSpPr/>
      </dsp:nvSpPr>
      <dsp:spPr>
        <a:xfrm>
          <a:off x="1440189" y="396511"/>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b="1" kern="1200" dirty="0" smtClean="0"/>
            <a:t>微型化</a:t>
          </a:r>
          <a:endParaRPr lang="zh-CN" altLang="en-US" sz="3000" b="1" kern="1200" dirty="0"/>
        </a:p>
      </dsp:txBody>
      <dsp:txXfrm>
        <a:off x="1466822" y="423144"/>
        <a:ext cx="1765357" cy="856045"/>
      </dsp:txXfrm>
    </dsp:sp>
    <dsp:sp modelId="{A487F914-5096-4CFF-A725-FC8365B78DC5}">
      <dsp:nvSpPr>
        <dsp:cNvPr id="0" name=""/>
        <dsp:cNvSpPr/>
      </dsp:nvSpPr>
      <dsp:spPr>
        <a:xfrm rot="3409750">
          <a:off x="2657758" y="1888911"/>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753236" y="1952563"/>
        <a:ext cx="757212" cy="190955"/>
      </dsp:txXfrm>
    </dsp:sp>
    <dsp:sp modelId="{26538508-8E6D-4D87-B4D5-84519ADB28D5}">
      <dsp:nvSpPr>
        <dsp:cNvPr id="0" name=""/>
        <dsp:cNvSpPr/>
      </dsp:nvSpPr>
      <dsp:spPr>
        <a:xfrm>
          <a:off x="3004873" y="2790258"/>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b="1" kern="1200" dirty="0" smtClean="0"/>
            <a:t>网络化</a:t>
          </a:r>
          <a:endParaRPr lang="zh-CN" altLang="en-US" sz="3000" b="1" kern="1200" dirty="0"/>
        </a:p>
      </dsp:txBody>
      <dsp:txXfrm>
        <a:off x="3031506" y="2816891"/>
        <a:ext cx="1765357" cy="856045"/>
      </dsp:txXfrm>
    </dsp:sp>
    <dsp:sp modelId="{EA9A4140-77A7-444A-88F4-F0D75460DD85}">
      <dsp:nvSpPr>
        <dsp:cNvPr id="0" name=""/>
        <dsp:cNvSpPr/>
      </dsp:nvSpPr>
      <dsp:spPr>
        <a:xfrm rot="10800000">
          <a:off x="1938183" y="3085784"/>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2033661" y="3149436"/>
        <a:ext cx="757212" cy="190955"/>
      </dsp:txXfrm>
    </dsp:sp>
    <dsp:sp modelId="{B686E2E2-737A-4BE6-9AD4-7BDB71C47A5E}">
      <dsp:nvSpPr>
        <dsp:cNvPr id="0" name=""/>
        <dsp:cNvSpPr/>
      </dsp:nvSpPr>
      <dsp:spPr>
        <a:xfrm>
          <a:off x="1038" y="2790258"/>
          <a:ext cx="1818623" cy="9093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b="1" kern="1200" dirty="0" smtClean="0"/>
            <a:t>智能化</a:t>
          </a:r>
          <a:endParaRPr lang="zh-CN" altLang="en-US" sz="3000" b="1" kern="1200" dirty="0"/>
        </a:p>
      </dsp:txBody>
      <dsp:txXfrm>
        <a:off x="27671" y="2816891"/>
        <a:ext cx="1765357" cy="856045"/>
      </dsp:txXfrm>
    </dsp:sp>
    <dsp:sp modelId="{50EB2722-1A37-4779-9800-3B386367B340}">
      <dsp:nvSpPr>
        <dsp:cNvPr id="0" name=""/>
        <dsp:cNvSpPr/>
      </dsp:nvSpPr>
      <dsp:spPr>
        <a:xfrm rot="18060888">
          <a:off x="1155841" y="1888911"/>
          <a:ext cx="948168" cy="3182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251319" y="1952563"/>
        <a:ext cx="757212" cy="19095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FD9083-4C13-4AD9-9B04-6664B971E5F3}" type="datetimeFigureOut">
              <a:rPr lang="zh-CN" altLang="en-US" smtClean="0"/>
              <a:t>2018/10/30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A5BD80-7818-43F9-B2B5-BABE9CD16B20}" type="slidenum">
              <a:rPr lang="zh-CN" altLang="en-US" smtClean="0"/>
              <a:t>‹#›</a:t>
            </a:fld>
            <a:endParaRPr lang="zh-CN" altLang="en-US"/>
          </a:p>
        </p:txBody>
      </p:sp>
    </p:spTree>
    <p:extLst>
      <p:ext uri="{BB962C8B-B14F-4D97-AF65-F5344CB8AC3E}">
        <p14:creationId xmlns:p14="http://schemas.microsoft.com/office/powerpoint/2010/main" val="983683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675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en-US" altLang="zh-CN"/>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09E0EF41-4F2C-49EA-9BB4-9A6587EB344B}"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p>
          <a:p>
            <a:r>
              <a:rPr lang="zh-CN" altLang="en-US" dirty="0" smtClean="0"/>
              <a:t>如图所示，敏感元件是指传感器中能直接感受被测（物理）量的部分，转换元件将敏感元件的输出转成电路参量（如电压、电感等），基本电路将电路参量转换成电量输出</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a:t>
            </a:fld>
            <a:endParaRPr lang="zh-CN" altLang="en-US"/>
          </a:p>
        </p:txBody>
      </p:sp>
    </p:spTree>
    <p:extLst>
      <p:ext uri="{BB962C8B-B14F-4D97-AF65-F5344CB8AC3E}">
        <p14:creationId xmlns:p14="http://schemas.microsoft.com/office/powerpoint/2010/main" val="23052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p>
          <a:p>
            <a:r>
              <a:rPr lang="zh-CN" altLang="en-US" dirty="0" smtClean="0"/>
              <a:t>基于模拟信号的传感器为每一个测量的物理量输出一个原理的模拟信号，如电压。</a:t>
            </a:r>
            <a:endParaRPr lang="en-US" altLang="zh-CN" dirty="0" smtClean="0"/>
          </a:p>
          <a:p>
            <a:endParaRPr lang="en-US" altLang="zh-CN" dirty="0" smtClean="0"/>
          </a:p>
          <a:p>
            <a:r>
              <a:rPr lang="zh-CN" altLang="en-US" dirty="0" smtClean="0"/>
              <a:t>这些模拟量必须被数字化才能被使用。</a:t>
            </a:r>
            <a:endParaRPr lang="en-US" altLang="zh-CN" dirty="0" smtClean="0"/>
          </a:p>
          <a:p>
            <a:endParaRPr lang="en-US" altLang="zh-CN" dirty="0" smtClean="0"/>
          </a:p>
          <a:p>
            <a:r>
              <a:rPr lang="zh-CN" altLang="en-US" dirty="0" smtClean="0"/>
              <a:t>而基于数字信号的传感器本身提供了数字化的接口，因此，处理器可以直接读出感知信号对应的数字量，简化了处理器与传感器之间的交互。</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18</a:t>
            </a:fld>
            <a:endParaRPr lang="zh-CN" altLang="en-US"/>
          </a:p>
        </p:txBody>
      </p:sp>
    </p:spTree>
    <p:extLst>
      <p:ext uri="{BB962C8B-B14F-4D97-AF65-F5344CB8AC3E}">
        <p14:creationId xmlns:p14="http://schemas.microsoft.com/office/powerpoint/2010/main" val="3489917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p>
          <a:p>
            <a:r>
              <a:rPr lang="zh-CN" altLang="en-US" dirty="0" smtClean="0"/>
              <a:t>这个表列出了目前常见的传感器及其关键特性。</a:t>
            </a:r>
            <a:endParaRPr lang="en-US" altLang="zh-CN" dirty="0" smtClean="0"/>
          </a:p>
          <a:p>
            <a:endParaRPr lang="en-US" altLang="zh-CN" dirty="0" smtClean="0"/>
          </a:p>
          <a:p>
            <a:r>
              <a:rPr lang="zh-CN" altLang="en-US" dirty="0" smtClean="0"/>
              <a:t>这里给同学们看一个文件，“温湿度传感器的原理图”</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19</a:t>
            </a:fld>
            <a:endParaRPr lang="zh-CN" altLang="en-US"/>
          </a:p>
        </p:txBody>
      </p:sp>
    </p:spTree>
    <p:extLst>
      <p:ext uri="{BB962C8B-B14F-4D97-AF65-F5344CB8AC3E}">
        <p14:creationId xmlns:p14="http://schemas.microsoft.com/office/powerpoint/2010/main" val="242706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终点讲下温湿度传感器！</a:t>
            </a:r>
            <a:endParaRPr lang="en-US" altLang="zh-CN" dirty="0" smtClean="0"/>
          </a:p>
          <a:p>
            <a:endParaRPr lang="en-US" altLang="zh-CN" dirty="0" smtClean="0"/>
          </a:p>
          <a:p>
            <a:r>
              <a:rPr lang="en-US" altLang="zh-CN" dirty="0" smtClean="0"/>
              <a:t>PDF</a:t>
            </a:r>
            <a:r>
              <a:rPr lang="zh-CN" altLang="en-US" dirty="0" smtClean="0"/>
              <a:t>文件讲解，怎么编程！！！</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20</a:t>
            </a:fld>
            <a:endParaRPr lang="zh-CN" altLang="en-US"/>
          </a:p>
        </p:txBody>
      </p:sp>
    </p:spTree>
    <p:extLst>
      <p:ext uri="{BB962C8B-B14F-4D97-AF65-F5344CB8AC3E}">
        <p14:creationId xmlns:p14="http://schemas.microsoft.com/office/powerpoint/2010/main" val="220303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终点讲下温湿度传感器！</a:t>
            </a:r>
            <a:endParaRPr lang="en-US" altLang="zh-CN" dirty="0" smtClean="0"/>
          </a:p>
          <a:p>
            <a:endParaRPr lang="en-US" altLang="zh-CN" dirty="0" smtClean="0"/>
          </a:p>
          <a:p>
            <a:r>
              <a:rPr lang="en-US" altLang="zh-CN" dirty="0" smtClean="0"/>
              <a:t>PDF</a:t>
            </a:r>
            <a:r>
              <a:rPr lang="zh-CN" altLang="en-US" dirty="0" smtClean="0"/>
              <a:t>文件讲解，怎么编程！！！</a:t>
            </a:r>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21</a:t>
            </a:fld>
            <a:endParaRPr lang="zh-CN" altLang="en-US"/>
          </a:p>
        </p:txBody>
      </p:sp>
    </p:spTree>
    <p:extLst>
      <p:ext uri="{BB962C8B-B14F-4D97-AF65-F5344CB8AC3E}">
        <p14:creationId xmlns:p14="http://schemas.microsoft.com/office/powerpoint/2010/main" val="3844739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22</a:t>
            </a:fld>
            <a:endParaRPr lang="zh-CN" altLang="en-US"/>
          </a:p>
        </p:txBody>
      </p:sp>
    </p:spTree>
    <p:extLst>
      <p:ext uri="{BB962C8B-B14F-4D97-AF65-F5344CB8AC3E}">
        <p14:creationId xmlns:p14="http://schemas.microsoft.com/office/powerpoint/2010/main" val="4123327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接下来，详细分析影响节点工作整体性能的处理器关键特性。</a:t>
            </a:r>
            <a:endParaRPr lang="en-US" altLang="zh-CN" dirty="0" smtClean="0"/>
          </a:p>
          <a:p>
            <a:endParaRPr lang="en-US" altLang="zh-CN" dirty="0" smtClean="0"/>
          </a:p>
          <a:p>
            <a:endParaRPr lang="en-US" altLang="zh-CN" dirty="0" smtClean="0"/>
          </a:p>
          <a:p>
            <a:r>
              <a:rPr lang="en-US" altLang="zh-CN" dirty="0" smtClean="0"/>
              <a:t>End</a:t>
            </a:r>
            <a:r>
              <a:rPr lang="zh-CN" altLang="en-US" dirty="0" smtClean="0"/>
              <a:t>：</a:t>
            </a:r>
            <a:endParaRPr lang="en-US" altLang="zh-CN" dirty="0" smtClean="0"/>
          </a:p>
          <a:p>
            <a:r>
              <a:rPr lang="zh-CN" altLang="en-US" dirty="0" smtClean="0"/>
              <a:t>一般微处理器的睡眠电流为</a:t>
            </a:r>
            <a:r>
              <a:rPr lang="en-US" altLang="zh-CN" dirty="0" smtClean="0"/>
              <a:t>1-50uA</a:t>
            </a:r>
            <a:r>
              <a:rPr lang="zh-CN" altLang="en-US" dirty="0" smtClean="0"/>
              <a:t>。采用</a:t>
            </a:r>
            <a:r>
              <a:rPr lang="en-US" altLang="zh-CN" dirty="0" smtClean="0"/>
              <a:t>2000mA</a:t>
            </a:r>
            <a:r>
              <a:rPr lang="zh-CN" altLang="en-US" dirty="0" smtClean="0"/>
              <a:t>的电池为一个睡眠电流为</a:t>
            </a:r>
            <a:r>
              <a:rPr lang="en-US" altLang="zh-CN" dirty="0" smtClean="0"/>
              <a:t>50uA</a:t>
            </a:r>
            <a:r>
              <a:rPr lang="zh-CN" altLang="en-US" dirty="0" smtClean="0"/>
              <a:t>的处理器供电，在理想情况下，即使全程处理睡眠，也最多只能工作</a:t>
            </a:r>
            <a:r>
              <a:rPr lang="en-US" altLang="zh-CN" dirty="0" smtClean="0"/>
              <a:t>4.5</a:t>
            </a:r>
            <a:r>
              <a:rPr lang="zh-CN" altLang="en-US" dirty="0" smtClean="0"/>
              <a:t>年。</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23</a:t>
            </a:fld>
            <a:endParaRPr lang="zh-CN" altLang="en-US"/>
          </a:p>
        </p:txBody>
      </p:sp>
    </p:spTree>
    <p:extLst>
      <p:ext uri="{BB962C8B-B14F-4D97-AF65-F5344CB8AC3E}">
        <p14:creationId xmlns:p14="http://schemas.microsoft.com/office/powerpoint/2010/main" val="142102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以常见的碱性电池为例，如果是传统处理器，则节点能够工作</a:t>
            </a:r>
            <a:r>
              <a:rPr lang="en-US" altLang="zh-CN" dirty="0" smtClean="0"/>
              <a:t>300</a:t>
            </a:r>
            <a:r>
              <a:rPr lang="zh-CN" altLang="en-US" dirty="0" smtClean="0"/>
              <a:t>小时；</a:t>
            </a:r>
            <a:endParaRPr lang="en-US" altLang="zh-CN" dirty="0" smtClean="0"/>
          </a:p>
          <a:p>
            <a:r>
              <a:rPr lang="zh-CN" altLang="en-US" dirty="0" smtClean="0"/>
              <a:t>如果是新一代低功耗处理器，则节点能够工作</a:t>
            </a:r>
            <a:r>
              <a:rPr lang="en-US" altLang="zh-CN" dirty="0" smtClean="0"/>
              <a:t>680</a:t>
            </a:r>
            <a:r>
              <a:rPr lang="zh-CN" altLang="en-US" dirty="0" smtClean="0"/>
              <a:t>个小时。</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24</a:t>
            </a:fld>
            <a:endParaRPr lang="zh-CN" altLang="en-US"/>
          </a:p>
        </p:txBody>
      </p:sp>
    </p:spTree>
    <p:extLst>
      <p:ext uri="{BB962C8B-B14F-4D97-AF65-F5344CB8AC3E}">
        <p14:creationId xmlns:p14="http://schemas.microsoft.com/office/powerpoint/2010/main" val="4115187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我们看这样一个公式：</a:t>
            </a:r>
            <a:endParaRPr lang="en-US" altLang="zh-CN" dirty="0" smtClean="0"/>
          </a:p>
          <a:p>
            <a:r>
              <a:rPr lang="zh-CN" altLang="en-US" dirty="0" smtClean="0"/>
              <a:t>能量消耗与</a:t>
            </a:r>
            <a:r>
              <a:rPr lang="en-US" altLang="zh-CN" dirty="0" smtClean="0"/>
              <a:t>CPU</a:t>
            </a:r>
            <a:r>
              <a:rPr lang="zh-CN" altLang="en-US" dirty="0" smtClean="0"/>
              <a:t>主频之间的关系。</a:t>
            </a:r>
            <a:endParaRPr lang="en-US" altLang="zh-CN" dirty="0" smtClean="0"/>
          </a:p>
          <a:p>
            <a:endParaRPr lang="en-US" altLang="zh-CN" dirty="0" smtClean="0"/>
          </a:p>
          <a:p>
            <a:r>
              <a:rPr lang="zh-CN" altLang="en-US" dirty="0" smtClean="0"/>
              <a:t>由此可以见当主频的提高，功率也随着提高。</a:t>
            </a:r>
            <a:endParaRPr lang="en-US" altLang="zh-CN" dirty="0" smtClean="0"/>
          </a:p>
          <a:p>
            <a:r>
              <a:rPr lang="zh-CN" altLang="en-US" dirty="0" smtClean="0"/>
              <a:t>然而，主频的提高，整个程序的运行时间也降低。</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25</a:t>
            </a:fld>
            <a:endParaRPr lang="zh-CN" altLang="en-US"/>
          </a:p>
        </p:txBody>
      </p:sp>
    </p:spTree>
    <p:extLst>
      <p:ext uri="{BB962C8B-B14F-4D97-AF65-F5344CB8AC3E}">
        <p14:creationId xmlns:p14="http://schemas.microsoft.com/office/powerpoint/2010/main" val="4171768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RAM</a:t>
            </a:r>
            <a:r>
              <a:rPr lang="zh-CN" altLang="en-US" dirty="0" smtClean="0"/>
              <a:t>：</a:t>
            </a:r>
            <a:r>
              <a:rPr lang="zh-CN" altLang="en-US" baseline="0" dirty="0" smtClean="0"/>
              <a:t> 是易失性的，内存里的数据在断电之后就会丢失；</a:t>
            </a:r>
            <a:endParaRPr lang="en-US" altLang="zh-CN" baseline="0" dirty="0" smtClean="0"/>
          </a:p>
          <a:p>
            <a:r>
              <a:rPr lang="zh-CN" altLang="en-US" baseline="0" dirty="0" smtClean="0"/>
              <a:t>闪存：是非易失的，数据在断电以后还能保存。</a:t>
            </a:r>
            <a:endParaRPr lang="en-US" altLang="zh-CN" baseline="0" dirty="0" smtClean="0"/>
          </a:p>
          <a:p>
            <a:endParaRPr lang="en-US" altLang="zh-CN" baseline="0" dirty="0" smtClean="0"/>
          </a:p>
          <a:p>
            <a:r>
              <a:rPr lang="zh-CN" altLang="en-US" baseline="0" dirty="0" smtClean="0"/>
              <a:t>目前，微处理器一般配有</a:t>
            </a:r>
            <a:r>
              <a:rPr lang="en-US" altLang="zh-CN" baseline="0" dirty="0" smtClean="0"/>
              <a:t>4-10kb</a:t>
            </a:r>
            <a:r>
              <a:rPr lang="zh-CN" altLang="en-US" baseline="0" dirty="0" smtClean="0"/>
              <a:t>的内存，</a:t>
            </a:r>
            <a:r>
              <a:rPr lang="en-US" altLang="zh-CN" baseline="0" dirty="0" smtClean="0"/>
              <a:t>48-128kb</a:t>
            </a:r>
            <a:r>
              <a:rPr lang="zh-CN" altLang="en-US" baseline="0" dirty="0" smtClean="0"/>
              <a:t>的闪存。</a:t>
            </a:r>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26</a:t>
            </a:fld>
            <a:endParaRPr lang="zh-CN" altLang="en-US"/>
          </a:p>
        </p:txBody>
      </p:sp>
    </p:spTree>
    <p:extLst>
      <p:ext uri="{BB962C8B-B14F-4D97-AF65-F5344CB8AC3E}">
        <p14:creationId xmlns:p14="http://schemas.microsoft.com/office/powerpoint/2010/main" val="319694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r>
              <a:rPr lang="zh-CN" altLang="en-US" dirty="0" smtClean="0"/>
              <a:t>：</a:t>
            </a:r>
            <a:endParaRPr lang="en-US" altLang="zh-CN" dirty="0" smtClean="0"/>
          </a:p>
          <a:p>
            <a:r>
              <a:rPr lang="zh-CN" altLang="en-US" dirty="0" smtClean="0"/>
              <a:t>这个表里列出了目前常见的微处理器及其关键特性。</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27</a:t>
            </a:fld>
            <a:endParaRPr lang="zh-CN" altLang="en-US"/>
          </a:p>
        </p:txBody>
      </p:sp>
    </p:spTree>
    <p:extLst>
      <p:ext uri="{BB962C8B-B14F-4D97-AF65-F5344CB8AC3E}">
        <p14:creationId xmlns:p14="http://schemas.microsoft.com/office/powerpoint/2010/main" val="409446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p>
          <a:p>
            <a:r>
              <a:rPr lang="zh-CN" altLang="en-US" dirty="0" smtClean="0"/>
              <a:t>这里我们看一下无线传感节点的组成情况。</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a:t>
            </a:fld>
            <a:endParaRPr lang="zh-CN" altLang="en-US"/>
          </a:p>
        </p:txBody>
      </p:sp>
    </p:spTree>
    <p:extLst>
      <p:ext uri="{BB962C8B-B14F-4D97-AF65-F5344CB8AC3E}">
        <p14:creationId xmlns:p14="http://schemas.microsoft.com/office/powerpoint/2010/main" val="667792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接下来了解下硬件平台中，另外一个关键设备</a:t>
            </a:r>
            <a:r>
              <a:rPr lang="en-US" altLang="zh-CN" dirty="0" smtClean="0"/>
              <a:t>——</a:t>
            </a:r>
            <a:r>
              <a:rPr lang="zh-CN" altLang="en-US" dirty="0" smtClean="0"/>
              <a:t>通信芯片</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28</a:t>
            </a:fld>
            <a:endParaRPr lang="zh-CN" altLang="en-US"/>
          </a:p>
        </p:txBody>
      </p:sp>
    </p:spTree>
    <p:extLst>
      <p:ext uri="{BB962C8B-B14F-4D97-AF65-F5344CB8AC3E}">
        <p14:creationId xmlns:p14="http://schemas.microsoft.com/office/powerpoint/2010/main" val="3771732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r>
              <a:rPr lang="zh-CN" altLang="en-US" dirty="0" smtClean="0"/>
              <a:t>：</a:t>
            </a:r>
            <a:endParaRPr lang="en-US" altLang="zh-CN" dirty="0" smtClean="0"/>
          </a:p>
          <a:p>
            <a:r>
              <a:rPr lang="zh-CN" altLang="en-US" dirty="0" smtClean="0"/>
              <a:t>这个表列出了目前常用的符合</a:t>
            </a:r>
            <a:r>
              <a:rPr lang="en-US" altLang="zh-CN" dirty="0" smtClean="0"/>
              <a:t>IEEE 802.15.4</a:t>
            </a:r>
            <a:r>
              <a:rPr lang="zh-CN" altLang="en-US" dirty="0" smtClean="0"/>
              <a:t>物理层协议规范的低功耗通信芯片；</a:t>
            </a:r>
            <a:endParaRPr lang="en-US" altLang="zh-CN" dirty="0" smtClean="0"/>
          </a:p>
          <a:p>
            <a:endParaRPr lang="en-US" altLang="zh-CN" dirty="0" smtClean="0"/>
          </a:p>
          <a:p>
            <a:r>
              <a:rPr lang="zh-CN" altLang="en-US" dirty="0" smtClean="0"/>
              <a:t>综合考虑，</a:t>
            </a:r>
            <a:r>
              <a:rPr lang="en-US" altLang="zh-CN" dirty="0" smtClean="0"/>
              <a:t>TI</a:t>
            </a:r>
            <a:r>
              <a:rPr lang="zh-CN" altLang="en-US" dirty="0" smtClean="0"/>
              <a:t>系列的通信芯片总体性能较好。</a:t>
            </a:r>
            <a:endParaRPr lang="en-US" altLang="zh-CN" dirty="0" smtClean="0"/>
          </a:p>
          <a:p>
            <a:endParaRPr lang="en-US" altLang="zh-CN" dirty="0" smtClean="0"/>
          </a:p>
          <a:p>
            <a:r>
              <a:rPr lang="en-US" altLang="zh-CN" dirty="0" smtClean="0"/>
              <a:t>2008</a:t>
            </a:r>
            <a:r>
              <a:rPr lang="zh-CN" altLang="en-US" dirty="0" smtClean="0"/>
              <a:t>年发布的</a:t>
            </a:r>
            <a:r>
              <a:rPr lang="en-US" altLang="zh-CN" dirty="0" smtClean="0"/>
              <a:t>CC2520</a:t>
            </a:r>
            <a:r>
              <a:rPr lang="zh-CN" altLang="en-US" dirty="0" smtClean="0"/>
              <a:t>基本在各项指标都优于已被广泛使用的</a:t>
            </a:r>
            <a:r>
              <a:rPr lang="en-US" altLang="zh-CN" dirty="0" smtClean="0"/>
              <a:t>CC2420;</a:t>
            </a:r>
          </a:p>
          <a:p>
            <a:endParaRPr lang="en-US" altLang="zh-CN" dirty="0" smtClean="0"/>
          </a:p>
          <a:p>
            <a:r>
              <a:rPr lang="zh-CN" altLang="en-US" dirty="0" smtClean="0"/>
              <a:t>目前，大家常用的是</a:t>
            </a:r>
            <a:r>
              <a:rPr lang="en-US" altLang="zh-CN" dirty="0" smtClean="0"/>
              <a:t>CC2530</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30</a:t>
            </a:fld>
            <a:endParaRPr lang="zh-CN" altLang="en-US"/>
          </a:p>
        </p:txBody>
      </p:sp>
    </p:spTree>
    <p:extLst>
      <p:ext uri="{BB962C8B-B14F-4D97-AF65-F5344CB8AC3E}">
        <p14:creationId xmlns:p14="http://schemas.microsoft.com/office/powerpoint/2010/main" val="961235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使用超电容存储的最大挑战是电容自放电很大，尤其在接近满电容的时候。</a:t>
            </a:r>
            <a:endParaRPr lang="en-US" altLang="zh-CN" dirty="0" smtClean="0"/>
          </a:p>
          <a:p>
            <a:r>
              <a:rPr lang="zh-CN" altLang="en-US" dirty="0" smtClean="0"/>
              <a:t>因此，需要设计电源能量储存自适应机制以确保节点在两次充电之间能够正常工作。</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31</a:t>
            </a:fld>
            <a:endParaRPr lang="zh-CN" altLang="en-US"/>
          </a:p>
        </p:txBody>
      </p:sp>
    </p:spTree>
    <p:extLst>
      <p:ext uri="{BB962C8B-B14F-4D97-AF65-F5344CB8AC3E}">
        <p14:creationId xmlns:p14="http://schemas.microsoft.com/office/powerpoint/2010/main" val="72502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操作系统</a:t>
            </a:r>
            <a:endParaRPr lang="en-US" altLang="zh-CN" dirty="0" smtClean="0"/>
          </a:p>
          <a:p>
            <a:endParaRPr lang="en-US" altLang="zh-CN" dirty="0" smtClean="0"/>
          </a:p>
          <a:p>
            <a:r>
              <a:rPr lang="en-US" altLang="zh-CN" dirty="0" smtClean="0"/>
              <a:t>9</a:t>
            </a:r>
            <a:r>
              <a:rPr lang="zh-CN" altLang="en-US" dirty="0" smtClean="0"/>
              <a:t>月</a:t>
            </a:r>
            <a:r>
              <a:rPr lang="en-US" altLang="zh-CN" dirty="0" smtClean="0"/>
              <a:t>13</a:t>
            </a:r>
            <a:r>
              <a:rPr lang="zh-CN" altLang="en-US" smtClean="0"/>
              <a:t>日在这里！</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32</a:t>
            </a:fld>
            <a:endParaRPr lang="zh-CN" altLang="en-US"/>
          </a:p>
        </p:txBody>
      </p:sp>
    </p:spTree>
    <p:extLst>
      <p:ext uri="{BB962C8B-B14F-4D97-AF65-F5344CB8AC3E}">
        <p14:creationId xmlns:p14="http://schemas.microsoft.com/office/powerpoint/2010/main" val="1108117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33</a:t>
            </a:fld>
            <a:endParaRPr lang="zh-CN" altLang="en-US"/>
          </a:p>
        </p:txBody>
      </p:sp>
    </p:spTree>
    <p:extLst>
      <p:ext uri="{BB962C8B-B14F-4D97-AF65-F5344CB8AC3E}">
        <p14:creationId xmlns:p14="http://schemas.microsoft.com/office/powerpoint/2010/main" val="2864783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：节点操作系统</a:t>
            </a:r>
            <a:r>
              <a:rPr lang="en-US" altLang="zh-CN" dirty="0" smtClean="0"/>
              <a:t>Tiny OS</a:t>
            </a:r>
            <a:r>
              <a:rPr lang="zh-CN" altLang="en-US" dirty="0" smtClean="0"/>
              <a:t>、</a:t>
            </a:r>
            <a:r>
              <a:rPr lang="en-US" altLang="zh-CN" dirty="0" err="1" smtClean="0"/>
              <a:t>Mos</a:t>
            </a:r>
            <a:r>
              <a:rPr lang="zh-CN" altLang="en-US" dirty="0" smtClean="0"/>
              <a:t>与其他操作系统的对比。</a:t>
            </a:r>
            <a:endParaRPr lang="en-US" altLang="zh-CN" dirty="0" smtClean="0"/>
          </a:p>
          <a:p>
            <a:endParaRPr lang="en-US" altLang="zh-CN" dirty="0" smtClean="0"/>
          </a:p>
          <a:p>
            <a:r>
              <a:rPr lang="zh-CN" altLang="en-US" dirty="0" smtClean="0"/>
              <a:t>横轴表示</a:t>
            </a:r>
            <a:r>
              <a:rPr lang="en-US" altLang="zh-CN" dirty="0" smtClean="0"/>
              <a:t>OS</a:t>
            </a:r>
            <a:r>
              <a:rPr lang="zh-CN" altLang="en-US" dirty="0" smtClean="0"/>
              <a:t>占用的数据内存大小；</a:t>
            </a:r>
            <a:endParaRPr lang="en-US" altLang="zh-CN" dirty="0" smtClean="0"/>
          </a:p>
          <a:p>
            <a:r>
              <a:rPr lang="zh-CN" altLang="en-US" dirty="0" smtClean="0"/>
              <a:t>纵轴表示</a:t>
            </a:r>
            <a:r>
              <a:rPr lang="en-US" altLang="zh-CN" dirty="0" smtClean="0"/>
              <a:t>OS</a:t>
            </a:r>
            <a:r>
              <a:rPr lang="zh-CN" altLang="en-US" dirty="0" smtClean="0"/>
              <a:t>占用的程序内存的大小。</a:t>
            </a:r>
            <a:endParaRPr lang="en-US" altLang="zh-CN" dirty="0" smtClean="0"/>
          </a:p>
          <a:p>
            <a:endParaRPr lang="en-US" altLang="zh-CN" dirty="0" smtClean="0"/>
          </a:p>
          <a:p>
            <a:r>
              <a:rPr lang="zh-CN" altLang="en-US" dirty="0" smtClean="0"/>
              <a:t>由此可以见，节点操作系统是及其微型化的。</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34</a:t>
            </a:fld>
            <a:endParaRPr lang="zh-CN" altLang="en-US"/>
          </a:p>
        </p:txBody>
      </p:sp>
    </p:spTree>
    <p:extLst>
      <p:ext uri="{BB962C8B-B14F-4D97-AF65-F5344CB8AC3E}">
        <p14:creationId xmlns:p14="http://schemas.microsoft.com/office/powerpoint/2010/main" val="2931816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翻到书的</a:t>
            </a:r>
            <a:r>
              <a:rPr lang="zh-CN" altLang="en-US" baseline="0" dirty="0" smtClean="0"/>
              <a:t> </a:t>
            </a:r>
            <a:r>
              <a:rPr lang="en-US" altLang="zh-CN" baseline="0" dirty="0" smtClean="0"/>
              <a:t>49 </a:t>
            </a:r>
            <a:r>
              <a:rPr lang="zh-CN" altLang="en-US" baseline="0" dirty="0" smtClean="0"/>
              <a:t>页；</a:t>
            </a:r>
            <a:endParaRPr lang="en-US" altLang="zh-CN" baseline="0" dirty="0" smtClean="0"/>
          </a:p>
          <a:p>
            <a:endParaRPr lang="en-US" altLang="zh-CN" baseline="0" dirty="0" smtClean="0"/>
          </a:p>
          <a:p>
            <a:r>
              <a:rPr lang="zh-CN" altLang="en-US" baseline="0" dirty="0" smtClean="0"/>
              <a:t>最后一段开始，详细讲讲主流节点操作系统</a:t>
            </a:r>
            <a:endParaRPr lang="en-US" altLang="zh-CN" baseline="0"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35</a:t>
            </a:fld>
            <a:endParaRPr lang="zh-CN" altLang="en-US"/>
          </a:p>
        </p:txBody>
      </p:sp>
    </p:spTree>
    <p:extLst>
      <p:ext uri="{BB962C8B-B14F-4D97-AF65-F5344CB8AC3E}">
        <p14:creationId xmlns:p14="http://schemas.microsoft.com/office/powerpoint/2010/main" val="1329054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比如，在单个任务中，如果要访问一个</a:t>
            </a:r>
            <a:r>
              <a:rPr lang="en-US" altLang="zh-CN" dirty="0" smtClean="0"/>
              <a:t>I/O</a:t>
            </a:r>
            <a:r>
              <a:rPr lang="zh-CN" altLang="en-US" dirty="0" smtClean="0"/>
              <a:t>资源，如读传感器，必须分两阶段完成，即首先调用一个</a:t>
            </a:r>
            <a:r>
              <a:rPr lang="en-US" altLang="zh-CN" dirty="0" smtClean="0"/>
              <a:t>I/O</a:t>
            </a:r>
            <a:r>
              <a:rPr lang="zh-CN" altLang="en-US" dirty="0" smtClean="0"/>
              <a:t>请求，并结束当前任务；</a:t>
            </a:r>
            <a:endParaRPr lang="en-US" altLang="zh-CN" dirty="0" smtClean="0"/>
          </a:p>
          <a:p>
            <a:r>
              <a:rPr lang="zh-CN" altLang="en-US" dirty="0" smtClean="0"/>
              <a:t>当系统完成</a:t>
            </a:r>
            <a:r>
              <a:rPr lang="en-US" altLang="zh-CN" dirty="0" smtClean="0"/>
              <a:t>I/0</a:t>
            </a:r>
            <a:r>
              <a:rPr lang="zh-CN" altLang="en-US" dirty="0" smtClean="0"/>
              <a:t>请求时，会通过事件出发通知应用程序。</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39</a:t>
            </a:fld>
            <a:endParaRPr lang="zh-CN" altLang="en-US"/>
          </a:p>
        </p:txBody>
      </p:sp>
    </p:spTree>
    <p:extLst>
      <p:ext uri="{BB962C8B-B14F-4D97-AF65-F5344CB8AC3E}">
        <p14:creationId xmlns:p14="http://schemas.microsoft.com/office/powerpoint/2010/main" val="3570557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图中所示的，第二个节点操作系统</a:t>
            </a:r>
            <a:r>
              <a:rPr lang="zh-CN" altLang="en-US" baseline="0" dirty="0" smtClean="0"/>
              <a:t> </a:t>
            </a:r>
            <a:r>
              <a:rPr lang="en-US" altLang="zh-CN" baseline="0" dirty="0" err="1" smtClean="0"/>
              <a:t>contiki</a:t>
            </a:r>
            <a:r>
              <a:rPr lang="zh-CN" altLang="en-US" baseline="0" dirty="0" smtClean="0"/>
              <a:t>是由瑞典计算机科学研究所开发的“面向物联网”的开源、高度可移植的的节点操作系统。</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41</a:t>
            </a:fld>
            <a:endParaRPr lang="zh-CN" altLang="en-US"/>
          </a:p>
        </p:txBody>
      </p:sp>
    </p:spTree>
    <p:extLst>
      <p:ext uri="{BB962C8B-B14F-4D97-AF65-F5344CB8AC3E}">
        <p14:creationId xmlns:p14="http://schemas.microsoft.com/office/powerpoint/2010/main" val="1133339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42</a:t>
            </a:fld>
            <a:endParaRPr lang="zh-CN" altLang="en-US"/>
          </a:p>
        </p:txBody>
      </p:sp>
    </p:spTree>
    <p:extLst>
      <p:ext uri="{BB962C8B-B14F-4D97-AF65-F5344CB8AC3E}">
        <p14:creationId xmlns:p14="http://schemas.microsoft.com/office/powerpoint/2010/main" val="233961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r>
              <a:rPr lang="zh-CN" altLang="en-US" dirty="0" smtClean="0"/>
              <a:t>：</a:t>
            </a:r>
            <a:endParaRPr lang="en-US" altLang="zh-CN" dirty="0" smtClean="0"/>
          </a:p>
          <a:p>
            <a:r>
              <a:rPr lang="zh-CN" altLang="en-US" dirty="0" smtClean="0"/>
              <a:t>随着机械系统（</a:t>
            </a:r>
            <a:r>
              <a:rPr lang="en-US" altLang="zh-CN" dirty="0" smtClean="0"/>
              <a:t>MEMS</a:t>
            </a:r>
            <a:r>
              <a:rPr lang="zh-CN" altLang="en-US" dirty="0" smtClean="0"/>
              <a:t>）、超大规模集成电路的发展，使得现代传感器走上了“微型化”、“智能化”、和“网络化”发展路线。</a:t>
            </a:r>
            <a:endParaRPr lang="en-US" altLang="zh-CN" dirty="0" smtClean="0"/>
          </a:p>
          <a:p>
            <a:endParaRPr lang="en-US" altLang="zh-CN" dirty="0" smtClean="0"/>
          </a:p>
          <a:p>
            <a:r>
              <a:rPr lang="zh-CN" altLang="en-US" dirty="0" smtClean="0"/>
              <a:t>三化时代的传感器节点与传统传感器不同，不仅包括了传感器部件，而且集成了微型处理器、无线通信芯片和功能装置，能够对感知的信息进行综合分析处理和网络传输。</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a:t>
            </a:fld>
            <a:endParaRPr lang="zh-CN" altLang="en-US"/>
          </a:p>
        </p:txBody>
      </p:sp>
    </p:spTree>
    <p:extLst>
      <p:ext uri="{BB962C8B-B14F-4D97-AF65-F5344CB8AC3E}">
        <p14:creationId xmlns:p14="http://schemas.microsoft.com/office/powerpoint/2010/main" val="2011591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项目要</a:t>
            </a:r>
            <a:r>
              <a:rPr lang="zh-CN" altLang="zh-CN" smtClean="0"/>
              <a:t>搭建一个碳排放碳汇监测的大规模无线传感网系统，在森林、湖泊、城市</a:t>
            </a:r>
            <a:r>
              <a:rPr lang="zh-CN" altLang="en-US" smtClean="0"/>
              <a:t>的工业区、生活区</a:t>
            </a:r>
            <a:r>
              <a:rPr lang="zh-CN" altLang="zh-CN" smtClean="0"/>
              <a:t>等区域部署大量的传感器节点，将二氧化碳浓度、温度、</a:t>
            </a:r>
            <a:r>
              <a:rPr lang="zh-CN" altLang="en-US" smtClean="0"/>
              <a:t>湿度</a:t>
            </a:r>
            <a:r>
              <a:rPr lang="zh-CN" altLang="zh-CN" smtClean="0"/>
              <a:t>、风力</a:t>
            </a:r>
            <a:r>
              <a:rPr lang="zh-CN" altLang="en-US" smtClean="0"/>
              <a:t>、</a:t>
            </a:r>
            <a:r>
              <a:rPr lang="zh-CN" altLang="zh-CN" smtClean="0"/>
              <a:t>风向等多维感知数据</a:t>
            </a:r>
            <a:r>
              <a:rPr lang="zh-CN" altLang="en-US" smtClean="0"/>
              <a:t>以</a:t>
            </a:r>
            <a:r>
              <a:rPr lang="zh-CN" altLang="zh-CN" smtClean="0"/>
              <a:t>多跳传输的方式传回基站，通过对数据的融合分析处理</a:t>
            </a:r>
            <a:r>
              <a:rPr lang="zh-CN" altLang="en-US" smtClean="0"/>
              <a:t>与统计，</a:t>
            </a:r>
            <a:r>
              <a:rPr lang="zh-CN" altLang="zh-CN" smtClean="0"/>
              <a:t>最终显示监测区域的碳排放与吸收情况</a:t>
            </a:r>
            <a:r>
              <a:rPr lang="zh-CN" altLang="en-US" smtClean="0"/>
              <a:t>。在我们的系统中，无线传感网可以有效的感知环境信息，是连接物理世界与数字世界的桥梁。</a:t>
            </a:r>
          </a:p>
          <a:p>
            <a:pPr eaLnBrk="1" hangingPunct="1">
              <a:spcBef>
                <a:spcPct val="0"/>
              </a:spcBef>
            </a:pPr>
            <a:endParaRPr lang="zh-CN" altLang="zh-CN" smtClean="0"/>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DE50929-576C-479D-9112-BFBB38506199}" type="slidenum">
              <a:rPr lang="zh-CN" altLang="en-US" smtClean="0">
                <a:latin typeface="Calibri" pitchFamily="34" charset="0"/>
              </a:rPr>
              <a:pPr eaLnBrk="1" hangingPunct="1"/>
              <a:t>44</a:t>
            </a:fld>
            <a:endParaRPr lang="zh-CN" altLang="en-US" smtClean="0">
              <a:latin typeface="Calibri" pitchFamily="34" charset="0"/>
            </a:endParaRPr>
          </a:p>
        </p:txBody>
      </p:sp>
    </p:spTree>
    <p:extLst>
      <p:ext uri="{BB962C8B-B14F-4D97-AF65-F5344CB8AC3E}">
        <p14:creationId xmlns:p14="http://schemas.microsoft.com/office/powerpoint/2010/main" val="2831986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项目要</a:t>
            </a:r>
            <a:r>
              <a:rPr lang="zh-CN" altLang="zh-CN" smtClean="0"/>
              <a:t>搭建一个碳排放碳汇监测的大规模无线传感网系统，在森林、湖泊、城市</a:t>
            </a:r>
            <a:r>
              <a:rPr lang="zh-CN" altLang="en-US" smtClean="0"/>
              <a:t>的工业区、生活区</a:t>
            </a:r>
            <a:r>
              <a:rPr lang="zh-CN" altLang="zh-CN" smtClean="0"/>
              <a:t>等区域部署大量的传感器节点，将二氧化碳浓度、温度、</a:t>
            </a:r>
            <a:r>
              <a:rPr lang="zh-CN" altLang="en-US" smtClean="0"/>
              <a:t>湿度</a:t>
            </a:r>
            <a:r>
              <a:rPr lang="zh-CN" altLang="zh-CN" smtClean="0"/>
              <a:t>、风力</a:t>
            </a:r>
            <a:r>
              <a:rPr lang="zh-CN" altLang="en-US" smtClean="0"/>
              <a:t>、</a:t>
            </a:r>
            <a:r>
              <a:rPr lang="zh-CN" altLang="zh-CN" smtClean="0"/>
              <a:t>风向等多维感知数据</a:t>
            </a:r>
            <a:r>
              <a:rPr lang="zh-CN" altLang="en-US" smtClean="0"/>
              <a:t>以</a:t>
            </a:r>
            <a:r>
              <a:rPr lang="zh-CN" altLang="zh-CN" smtClean="0"/>
              <a:t>多跳传输的方式传回基站，通过对数据的融合分析处理</a:t>
            </a:r>
            <a:r>
              <a:rPr lang="zh-CN" altLang="en-US" smtClean="0"/>
              <a:t>与统计，</a:t>
            </a:r>
            <a:r>
              <a:rPr lang="zh-CN" altLang="zh-CN" smtClean="0"/>
              <a:t>最终显示监测区域的碳排放与吸收情况</a:t>
            </a:r>
            <a:r>
              <a:rPr lang="zh-CN" altLang="en-US" smtClean="0"/>
              <a:t>。在我们的系统中，无线传感网可以有效的感知环境信息，是连接物理世界与数字世界的桥梁。</a:t>
            </a:r>
          </a:p>
          <a:p>
            <a:pPr eaLnBrk="1" hangingPunct="1">
              <a:spcBef>
                <a:spcPct val="0"/>
              </a:spcBef>
            </a:pPr>
            <a:endParaRPr lang="zh-CN" altLang="zh-CN" smtClean="0"/>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DE50929-576C-479D-9112-BFBB38506199}" type="slidenum">
              <a:rPr lang="zh-CN" altLang="en-US" smtClean="0">
                <a:latin typeface="Calibri" pitchFamily="34" charset="0"/>
              </a:rPr>
              <a:pPr eaLnBrk="1" hangingPunct="1"/>
              <a:t>45</a:t>
            </a:fld>
            <a:endParaRPr lang="zh-CN" altLang="en-US" smtClean="0">
              <a:latin typeface="Calibri" pitchFamily="34" charset="0"/>
            </a:endParaRPr>
          </a:p>
        </p:txBody>
      </p:sp>
    </p:spTree>
    <p:extLst>
      <p:ext uri="{BB962C8B-B14F-4D97-AF65-F5344CB8AC3E}">
        <p14:creationId xmlns:p14="http://schemas.microsoft.com/office/powerpoint/2010/main" val="1590389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46</a:t>
            </a:fld>
            <a:endParaRPr lang="zh-CN" altLang="en-US"/>
          </a:p>
        </p:txBody>
      </p:sp>
    </p:spTree>
    <p:extLst>
      <p:ext uri="{BB962C8B-B14F-4D97-AF65-F5344CB8AC3E}">
        <p14:creationId xmlns:p14="http://schemas.microsoft.com/office/powerpoint/2010/main" val="3930965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48</a:t>
            </a:fld>
            <a:endParaRPr lang="zh-CN" altLang="en-US"/>
          </a:p>
        </p:txBody>
      </p:sp>
    </p:spTree>
    <p:extLst>
      <p:ext uri="{BB962C8B-B14F-4D97-AF65-F5344CB8AC3E}">
        <p14:creationId xmlns:p14="http://schemas.microsoft.com/office/powerpoint/2010/main" val="1102810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r>
              <a:rPr lang="zh-CN" altLang="en-US" dirty="0" smtClean="0"/>
              <a:t>：</a:t>
            </a:r>
            <a:endParaRPr lang="en-US" altLang="zh-CN" dirty="0" smtClean="0"/>
          </a:p>
          <a:p>
            <a:r>
              <a:rPr lang="zh-CN" altLang="en-US" dirty="0" smtClean="0"/>
              <a:t>传感器的研究始于美国军方资助的项目，其最早用于军事检测。</a:t>
            </a:r>
            <a:endParaRPr lang="en-US" altLang="zh-CN" dirty="0" smtClean="0"/>
          </a:p>
          <a:p>
            <a:endParaRPr lang="en-US" altLang="zh-CN" dirty="0" smtClean="0"/>
          </a:p>
          <a:p>
            <a:r>
              <a:rPr lang="zh-CN" altLang="en-US" dirty="0" smtClean="0"/>
              <a:t>下面分析几个典型的传感器应用</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56</a:t>
            </a:fld>
            <a:endParaRPr lang="zh-CN" altLang="en-US"/>
          </a:p>
        </p:txBody>
      </p:sp>
    </p:spTree>
    <p:extLst>
      <p:ext uri="{BB962C8B-B14F-4D97-AF65-F5344CB8AC3E}">
        <p14:creationId xmlns:p14="http://schemas.microsoft.com/office/powerpoint/2010/main" val="648200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smtClean="0"/>
              <a:t>从芯片制造工艺来看，</a:t>
            </a:r>
            <a:r>
              <a:rPr lang="en-US" altLang="zh-CN" dirty="0" smtClean="0"/>
              <a:t>1965</a:t>
            </a:r>
            <a:r>
              <a:rPr lang="zh-CN" altLang="en-US" dirty="0" smtClean="0"/>
              <a:t>年推出了</a:t>
            </a:r>
            <a:r>
              <a:rPr lang="en-US" altLang="zh-CN" dirty="0" smtClean="0"/>
              <a:t>10um</a:t>
            </a:r>
            <a:r>
              <a:rPr lang="zh-CN" altLang="en-US" dirty="0" smtClean="0"/>
              <a:t>的处理器之后，相继出现了</a:t>
            </a:r>
            <a:r>
              <a:rPr lang="en-US" altLang="zh-CN" dirty="0" smtClean="0"/>
              <a:t>6um</a:t>
            </a:r>
            <a:r>
              <a:rPr lang="zh-CN" altLang="en-US" dirty="0" smtClean="0"/>
              <a:t>、</a:t>
            </a:r>
            <a:r>
              <a:rPr lang="en-US" altLang="zh-CN" dirty="0" smtClean="0"/>
              <a:t>1um</a:t>
            </a:r>
            <a:r>
              <a:rPr lang="en-US" altLang="zh-CN" baseline="0" dirty="0" smtClean="0"/>
              <a:t> </a:t>
            </a:r>
            <a:r>
              <a:rPr lang="zh-CN" altLang="en-US" baseline="0" dirty="0" smtClean="0"/>
              <a:t>等等；</a:t>
            </a:r>
            <a:endParaRPr lang="en-US" altLang="zh-CN" baseline="0" dirty="0" smtClean="0"/>
          </a:p>
          <a:p>
            <a:pPr>
              <a:lnSpc>
                <a:spcPct val="150000"/>
              </a:lnSpc>
            </a:pPr>
            <a:r>
              <a:rPr lang="zh-CN" altLang="en-US" baseline="0" dirty="0" smtClean="0"/>
              <a:t>而目前</a:t>
            </a:r>
            <a:r>
              <a:rPr lang="en-US" altLang="zh-CN" baseline="0" dirty="0" smtClean="0"/>
              <a:t>intel22nm</a:t>
            </a:r>
            <a:r>
              <a:rPr lang="zh-CN" altLang="en-US" baseline="0" dirty="0" smtClean="0"/>
              <a:t>的处理器已经开始生产，</a:t>
            </a:r>
            <a:r>
              <a:rPr lang="en-US" altLang="zh-CN" baseline="0" dirty="0" smtClean="0"/>
              <a:t>15nm</a:t>
            </a:r>
            <a:r>
              <a:rPr lang="zh-CN" altLang="en-US" baseline="0" dirty="0" smtClean="0"/>
              <a:t>的处理器也设计完成，并且正在努力尝试</a:t>
            </a:r>
            <a:r>
              <a:rPr lang="en-US" altLang="zh-CN" baseline="0" dirty="0" smtClean="0"/>
              <a:t>8nm</a:t>
            </a:r>
            <a:r>
              <a:rPr lang="zh-CN" altLang="en-US" baseline="0" dirty="0" smtClean="0"/>
              <a:t>的处理器。</a:t>
            </a:r>
            <a:endParaRPr lang="en-US" altLang="zh-CN" baseline="0" dirty="0" smtClean="0"/>
          </a:p>
          <a:p>
            <a:pPr>
              <a:lnSpc>
                <a:spcPct val="150000"/>
              </a:lnSpc>
            </a:pPr>
            <a:endParaRPr lang="en-US" altLang="zh-CN" baseline="0" dirty="0" smtClean="0"/>
          </a:p>
          <a:p>
            <a:pPr>
              <a:lnSpc>
                <a:spcPct val="150000"/>
              </a:lnSpc>
            </a:pPr>
            <a:r>
              <a:rPr lang="zh-CN" altLang="en-US" baseline="0" dirty="0" smtClean="0"/>
              <a:t>反观传感器的发展，</a:t>
            </a:r>
            <a:r>
              <a:rPr lang="en-US" altLang="zh-CN" baseline="0" dirty="0" smtClean="0"/>
              <a:t>1999</a:t>
            </a:r>
            <a:r>
              <a:rPr lang="zh-CN" altLang="en-US" baseline="0" dirty="0" smtClean="0"/>
              <a:t>年，</a:t>
            </a:r>
            <a:r>
              <a:rPr lang="en-US" altLang="zh-CN" baseline="0" dirty="0" err="1" smtClean="0"/>
              <a:t>Wec</a:t>
            </a:r>
            <a:r>
              <a:rPr lang="zh-CN" altLang="en-US" baseline="0" dirty="0" smtClean="0"/>
              <a:t>节点采用</a:t>
            </a:r>
            <a:r>
              <a:rPr lang="en-US" altLang="zh-CN" baseline="0" dirty="0" smtClean="0"/>
              <a:t>8</a:t>
            </a:r>
            <a:r>
              <a:rPr lang="zh-CN" altLang="en-US" baseline="0" dirty="0" smtClean="0"/>
              <a:t>位</a:t>
            </a:r>
            <a:r>
              <a:rPr lang="en-US" altLang="zh-CN" baseline="0" dirty="0" smtClean="0"/>
              <a:t>4Mhz</a:t>
            </a:r>
            <a:r>
              <a:rPr lang="zh-CN" altLang="en-US" baseline="0" dirty="0" smtClean="0"/>
              <a:t>的处理器，</a:t>
            </a:r>
            <a:r>
              <a:rPr lang="en-US" altLang="zh-CN" baseline="0" dirty="0" smtClean="0"/>
              <a:t>2002</a:t>
            </a:r>
            <a:r>
              <a:rPr lang="zh-CN" altLang="en-US" baseline="0" dirty="0" smtClean="0"/>
              <a:t>年</a:t>
            </a:r>
            <a:r>
              <a:rPr lang="en-US" altLang="zh-CN" baseline="0" dirty="0" smtClean="0"/>
              <a:t>Mica</a:t>
            </a:r>
            <a:r>
              <a:rPr lang="zh-CN" altLang="en-US" baseline="0" dirty="0" smtClean="0"/>
              <a:t>节点采用</a:t>
            </a:r>
            <a:r>
              <a:rPr lang="en-US" altLang="zh-CN" baseline="0" dirty="0" smtClean="0"/>
              <a:t>8</a:t>
            </a:r>
            <a:r>
              <a:rPr lang="zh-CN" altLang="en-US" baseline="0" dirty="0" smtClean="0"/>
              <a:t>位</a:t>
            </a:r>
            <a:r>
              <a:rPr lang="en-US" altLang="zh-CN" baseline="0" dirty="0" smtClean="0"/>
              <a:t>7.37Mhz</a:t>
            </a:r>
            <a:r>
              <a:rPr lang="zh-CN" altLang="en-US" baseline="0" dirty="0" smtClean="0"/>
              <a:t>的处理器；</a:t>
            </a:r>
            <a:r>
              <a:rPr lang="en-US" altLang="zh-CN" baseline="0" dirty="0" smtClean="0"/>
              <a:t>2004</a:t>
            </a:r>
            <a:r>
              <a:rPr lang="zh-CN" altLang="en-US" baseline="0" dirty="0" smtClean="0"/>
              <a:t>年</a:t>
            </a:r>
            <a:r>
              <a:rPr lang="en-US" altLang="zh-CN" baseline="0" dirty="0" err="1" smtClean="0"/>
              <a:t>Telos</a:t>
            </a:r>
            <a:r>
              <a:rPr lang="zh-CN" altLang="en-US" baseline="0" dirty="0" smtClean="0"/>
              <a:t>节点采用</a:t>
            </a:r>
            <a:r>
              <a:rPr lang="en-US" altLang="zh-CN" baseline="0" dirty="0" smtClean="0"/>
              <a:t>16</a:t>
            </a:r>
            <a:r>
              <a:rPr lang="zh-CN" altLang="en-US" baseline="0" dirty="0" smtClean="0"/>
              <a:t>位节点。由此可见，传感器技术发展十分缓慢。</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57</a:t>
            </a:fld>
            <a:endParaRPr lang="zh-CN" altLang="en-US"/>
          </a:p>
        </p:txBody>
      </p:sp>
    </p:spTree>
    <p:extLst>
      <p:ext uri="{BB962C8B-B14F-4D97-AF65-F5344CB8AC3E}">
        <p14:creationId xmlns:p14="http://schemas.microsoft.com/office/powerpoint/2010/main" val="2458663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p>
          <a:p>
            <a:r>
              <a:rPr lang="zh-CN" altLang="en-US" dirty="0" smtClean="0"/>
              <a:t>根据前面所提到的传感器应用特点，</a:t>
            </a:r>
            <a:r>
              <a:rPr lang="zh-CN" altLang="en-US" baseline="0" dirty="0" smtClean="0"/>
              <a:t> 在设计传感器的平台和软件程序时应考虑以下几个方面。</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59</a:t>
            </a:fld>
            <a:endParaRPr lang="zh-CN" altLang="en-US"/>
          </a:p>
        </p:txBody>
      </p:sp>
    </p:spTree>
    <p:extLst>
      <p:ext uri="{BB962C8B-B14F-4D97-AF65-F5344CB8AC3E}">
        <p14:creationId xmlns:p14="http://schemas.microsoft.com/office/powerpoint/2010/main" val="139765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Start:</a:t>
            </a:r>
          </a:p>
          <a:p>
            <a:r>
              <a:rPr lang="zh-CN" altLang="en-US" dirty="0" smtClean="0"/>
              <a:t>由于环境条件的局限，传感器节点大多采用普通电池供电，只有一小部分采用太阳能等可持续能源。</a:t>
            </a:r>
            <a:endParaRPr lang="en-US" altLang="zh-CN" dirty="0" smtClean="0"/>
          </a:p>
          <a:p>
            <a:r>
              <a:rPr lang="zh-CN" altLang="en-US" dirty="0" smtClean="0"/>
              <a:t>而我们希望整个网络系统能工作一年或更长时间，这就需要在硬件和软件设计中考虑使用低功耗技术。</a:t>
            </a:r>
            <a:endParaRPr lang="en-US" altLang="zh-CN" dirty="0" smtClean="0"/>
          </a:p>
          <a:p>
            <a:endParaRPr lang="en-US" altLang="zh-CN" dirty="0" smtClean="0"/>
          </a:p>
          <a:p>
            <a:r>
              <a:rPr lang="en-US" altLang="zh-CN" dirty="0" smtClean="0"/>
              <a:t>End</a:t>
            </a:r>
            <a:r>
              <a:rPr lang="zh-CN" altLang="en-US" dirty="0" smtClean="0"/>
              <a:t>：</a:t>
            </a:r>
            <a:endParaRPr lang="en-US" altLang="zh-CN" dirty="0" smtClean="0"/>
          </a:p>
          <a:p>
            <a:r>
              <a:rPr lang="zh-CN" altLang="en-US" dirty="0" smtClean="0"/>
              <a:t>除了单个节点需要进行节能外，整个网络也需要均衡不同节点之间的能量消耗，以保证系统的整体生命周期。</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60</a:t>
            </a:fld>
            <a:endParaRPr lang="zh-CN" altLang="en-US"/>
          </a:p>
        </p:txBody>
      </p:sp>
    </p:spTree>
    <p:extLst>
      <p:ext uri="{BB962C8B-B14F-4D97-AF65-F5344CB8AC3E}">
        <p14:creationId xmlns:p14="http://schemas.microsoft.com/office/powerpoint/2010/main" val="2534392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例如，在硬件设计上可以在价格允许的前提下，采用多型传感器，即使一种传感器不起作用，还能使用其他传感器进行工作。</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62</a:t>
            </a:fld>
            <a:endParaRPr lang="zh-CN" altLang="en-US"/>
          </a:p>
        </p:txBody>
      </p:sp>
    </p:spTree>
    <p:extLst>
      <p:ext uri="{BB962C8B-B14F-4D97-AF65-F5344CB8AC3E}">
        <p14:creationId xmlns:p14="http://schemas.microsoft.com/office/powerpoint/2010/main" val="3022231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63</a:t>
            </a:fld>
            <a:endParaRPr lang="zh-CN" altLang="en-US"/>
          </a:p>
        </p:txBody>
      </p:sp>
    </p:spTree>
    <p:extLst>
      <p:ext uri="{BB962C8B-B14F-4D97-AF65-F5344CB8AC3E}">
        <p14:creationId xmlns:p14="http://schemas.microsoft.com/office/powerpoint/2010/main" val="359680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9</a:t>
            </a:fld>
            <a:endParaRPr lang="zh-CN" altLang="en-US"/>
          </a:p>
        </p:txBody>
      </p:sp>
    </p:spTree>
    <p:extLst>
      <p:ext uri="{BB962C8B-B14F-4D97-AF65-F5344CB8AC3E}">
        <p14:creationId xmlns:p14="http://schemas.microsoft.com/office/powerpoint/2010/main" val="352036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64</a:t>
            </a:fld>
            <a:endParaRPr lang="zh-CN" altLang="en-US"/>
          </a:p>
        </p:txBody>
      </p:sp>
    </p:spTree>
    <p:extLst>
      <p:ext uri="{BB962C8B-B14F-4D97-AF65-F5344CB8AC3E}">
        <p14:creationId xmlns:p14="http://schemas.microsoft.com/office/powerpoint/2010/main" val="412482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WINS</a:t>
            </a:r>
            <a:r>
              <a:rPr lang="zh-CN" altLang="en-US" dirty="0" smtClean="0"/>
              <a:t>节点：使用</a:t>
            </a:r>
            <a:r>
              <a:rPr lang="en-US" altLang="zh-CN" dirty="0" smtClean="0"/>
              <a:t>intel strong ARM 32</a:t>
            </a:r>
            <a:r>
              <a:rPr lang="zh-CN" altLang="en-US" dirty="0" smtClean="0"/>
              <a:t>位的处理器，</a:t>
            </a:r>
            <a:r>
              <a:rPr lang="en-US" altLang="zh-CN" dirty="0" smtClean="0"/>
              <a:t>100kbps</a:t>
            </a:r>
            <a:r>
              <a:rPr lang="zh-CN" altLang="en-US" dirty="0" smtClean="0"/>
              <a:t>数据率的通信芯片，具有较强的信息处理能力。</a:t>
            </a:r>
            <a:endParaRPr lang="en-US" altLang="zh-CN" dirty="0" smtClean="0"/>
          </a:p>
          <a:p>
            <a:endParaRPr lang="en-US" altLang="zh-CN" dirty="0" smtClean="0"/>
          </a:p>
          <a:p>
            <a:r>
              <a:rPr lang="en-US" altLang="zh-CN" dirty="0" err="1" smtClean="0"/>
              <a:t>WeC</a:t>
            </a:r>
            <a:r>
              <a:rPr lang="zh-CN" altLang="en-US" dirty="0" smtClean="0"/>
              <a:t>节点：使用</a:t>
            </a:r>
            <a:r>
              <a:rPr lang="en-US" altLang="zh-CN" dirty="0" smtClean="0"/>
              <a:t>8</a:t>
            </a:r>
            <a:r>
              <a:rPr lang="zh-CN" altLang="en-US" dirty="0" smtClean="0"/>
              <a:t>位</a:t>
            </a:r>
            <a:r>
              <a:rPr lang="en-US" altLang="zh-CN" dirty="0" smtClean="0"/>
              <a:t>Atmel</a:t>
            </a:r>
            <a:r>
              <a:rPr lang="zh-CN" altLang="en-US" dirty="0" smtClean="0"/>
              <a:t>系列的微型处理器。在正常工作时，功率为</a:t>
            </a:r>
            <a:r>
              <a:rPr lang="en-US" altLang="zh-CN" dirty="0" smtClean="0"/>
              <a:t>15mw</a:t>
            </a:r>
            <a:r>
              <a:rPr lang="zh-CN" altLang="en-US" dirty="0" smtClean="0"/>
              <a:t>；</a:t>
            </a:r>
            <a:r>
              <a:rPr lang="en-US" altLang="zh-CN" baseline="0" dirty="0" smtClean="0"/>
              <a:t> </a:t>
            </a:r>
            <a:r>
              <a:rPr lang="zh-CN" altLang="en-US" baseline="0" dirty="0" smtClean="0"/>
              <a:t>休眠时，仅为</a:t>
            </a:r>
            <a:r>
              <a:rPr lang="en-US" altLang="zh-CN" baseline="0" dirty="0" smtClean="0"/>
              <a:t>45uW</a:t>
            </a:r>
            <a:r>
              <a:rPr lang="zh-CN" altLang="en-US" baseline="0" dirty="0" smtClean="0"/>
              <a:t>。</a:t>
            </a:r>
            <a:endParaRPr lang="en-US" altLang="zh-CN" baseline="0" dirty="0" smtClean="0"/>
          </a:p>
          <a:p>
            <a:endParaRPr lang="en-US" altLang="zh-CN" baseline="0" dirty="0" smtClean="0"/>
          </a:p>
          <a:p>
            <a:r>
              <a:rPr lang="en-US" altLang="zh-CN" baseline="0" dirty="0" smtClean="0"/>
              <a:t>Mica</a:t>
            </a:r>
            <a:r>
              <a:rPr lang="zh-CN" altLang="en-US" baseline="0" dirty="0" smtClean="0"/>
              <a:t>系列节点的出现，标志着无线传感器网络的研究进入了低功耗、微体积的先进计算时代。</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12</a:t>
            </a:fld>
            <a:endParaRPr lang="zh-CN" altLang="en-US"/>
          </a:p>
        </p:txBody>
      </p:sp>
    </p:spTree>
    <p:extLst>
      <p:ext uri="{BB962C8B-B14F-4D97-AF65-F5344CB8AC3E}">
        <p14:creationId xmlns:p14="http://schemas.microsoft.com/office/powerpoint/2010/main" val="426779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大鸭岛实验是第一个以伯克利低功耗智能节点为基础，实际工作在野外环境的无线传感器网络。</a:t>
            </a:r>
            <a:endParaRPr lang="en-US" altLang="zh-CN" dirty="0" smtClean="0"/>
          </a:p>
          <a:p>
            <a:endParaRPr lang="en-US" altLang="zh-CN" dirty="0" smtClean="0"/>
          </a:p>
          <a:p>
            <a:r>
              <a:rPr lang="zh-CN" altLang="en-US" dirty="0" smtClean="0"/>
              <a:t>大鸭岛实验作为无线传感器网络发展过程中里程碑式的应用，对于后续的科研工作具有重要的指导意义。</a:t>
            </a:r>
            <a:endParaRPr lang="en-US" altLang="zh-CN" dirty="0" smtClean="0"/>
          </a:p>
          <a:p>
            <a:endParaRPr lang="en-US" altLang="zh-CN" dirty="0" smtClean="0"/>
          </a:p>
          <a:p>
            <a:r>
              <a:rPr lang="zh-CN" altLang="en-US" dirty="0" smtClean="0"/>
              <a:t>其中一个特别重要的发现是，大鸭岛实验让科研工作者明白，无线传感器网络系统的部署与真实场景密切相关，不能仅仅依赖实验室里的结论。</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13</a:t>
            </a:fld>
            <a:endParaRPr lang="zh-CN" altLang="en-US"/>
          </a:p>
        </p:txBody>
      </p:sp>
    </p:spTree>
    <p:extLst>
      <p:ext uri="{BB962C8B-B14F-4D97-AF65-F5344CB8AC3E}">
        <p14:creationId xmlns:p14="http://schemas.microsoft.com/office/powerpoint/2010/main" val="184185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美军利用震动感应传感器部署了一个能够长期工作、无人值守的无线传感网络，用于侦察和监视“胡志明小道”上的军事活动情况。</a:t>
            </a:r>
            <a:endParaRPr lang="en-US" altLang="zh-CN" dirty="0" smtClean="0"/>
          </a:p>
          <a:p>
            <a:endParaRPr lang="en-US" altLang="zh-CN" dirty="0" smtClean="0"/>
          </a:p>
          <a:p>
            <a:r>
              <a:rPr lang="zh-CN" altLang="en-US" dirty="0" smtClean="0"/>
              <a:t>当时的系统并不能利用网络实时</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14</a:t>
            </a:fld>
            <a:endParaRPr lang="zh-CN" altLang="en-US"/>
          </a:p>
        </p:txBody>
      </p:sp>
    </p:spTree>
    <p:extLst>
      <p:ext uri="{BB962C8B-B14F-4D97-AF65-F5344CB8AC3E}">
        <p14:creationId xmlns:p14="http://schemas.microsoft.com/office/powerpoint/2010/main" val="249146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ln>
        </p:spPr>
        <p:txBody>
          <a:bodyPr/>
          <a:lstStyle/>
          <a:p>
            <a:fld id="{BEFD6331-5A7E-4AB3-B851-22F438D0C74B}" type="slidenum">
              <a:rPr lang="en-US" altLang="zh-CN"/>
              <a:pPr/>
              <a:t>15</a:t>
            </a:fld>
            <a:endParaRPr lang="en-US" altLang="zh-CN"/>
          </a:p>
        </p:txBody>
      </p:sp>
      <p:sp>
        <p:nvSpPr>
          <p:cNvPr id="110595" name="Rectangle 2"/>
          <p:cNvSpPr>
            <a:spLocks noGrp="1" noRot="1" noChangeAspect="1" noChangeArrowheads="1" noTextEdit="1"/>
          </p:cNvSpPr>
          <p:nvPr>
            <p:ph type="sldImg"/>
          </p:nvPr>
        </p:nvSpPr>
        <p:spPr bwMode="auto">
          <a:noFill/>
          <a:ln>
            <a:solidFill>
              <a:srgbClr val="000000"/>
            </a:solidFill>
            <a:miter lim="800000"/>
          </a:ln>
        </p:spPr>
      </p:sp>
      <p:sp>
        <p:nvSpPr>
          <p:cNvPr id="11059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　　第一阶段：</a:t>
            </a:r>
            <a:r>
              <a:rPr lang="zh-CN" altLang="en-US" smtClean="0">
                <a:solidFill>
                  <a:schemeClr val="bg2"/>
                </a:solidFill>
                <a:ea typeface="黑体" panose="02010609060101010101" pitchFamily="49" charset="-122"/>
              </a:rPr>
              <a:t>最早可以追溯二十世纪</a:t>
            </a:r>
            <a:r>
              <a:rPr lang="en-US" altLang="zh-CN" smtClean="0">
                <a:solidFill>
                  <a:schemeClr val="bg2"/>
                </a:solidFill>
                <a:ea typeface="黑体" panose="02010609060101010101" pitchFamily="49" charset="-122"/>
              </a:rPr>
              <a:t>70</a:t>
            </a:r>
            <a:r>
              <a:rPr lang="zh-CN" altLang="en-US" smtClean="0">
                <a:solidFill>
                  <a:schemeClr val="bg2"/>
                </a:solidFill>
                <a:ea typeface="黑体" panose="02010609060101010101" pitchFamily="49" charset="-122"/>
              </a:rPr>
              <a:t>年代越战时期使用的传统的传感器系统。当年美越双方在密林覆盖的</a:t>
            </a:r>
            <a:r>
              <a:rPr lang="zh-CN" altLang="zh-CN" smtClean="0">
                <a:solidFill>
                  <a:schemeClr val="bg2"/>
                </a:solidFill>
                <a:latin typeface="Times New Roman" panose="02020603050405020304" pitchFamily="18" charset="0"/>
                <a:ea typeface="黑体" panose="02010609060101010101" pitchFamily="49" charset="-122"/>
              </a:rPr>
              <a:t>“</a:t>
            </a:r>
            <a:r>
              <a:rPr lang="zh-CN" altLang="zh-CN" smtClean="0">
                <a:solidFill>
                  <a:schemeClr val="bg2"/>
                </a:solidFill>
                <a:latin typeface="黑体" panose="02010609060101010101" pitchFamily="49" charset="-122"/>
                <a:ea typeface="黑体" panose="02010609060101010101" pitchFamily="49" charset="-122"/>
              </a:rPr>
              <a:t>胡志明小道</a:t>
            </a:r>
            <a:r>
              <a:rPr lang="zh-CN" altLang="zh-CN" smtClean="0">
                <a:solidFill>
                  <a:schemeClr val="bg2"/>
                </a:solidFill>
                <a:latin typeface="Times New Roman" panose="02020603050405020304" pitchFamily="18" charset="0"/>
                <a:ea typeface="黑体" panose="02010609060101010101" pitchFamily="49" charset="-122"/>
              </a:rPr>
              <a:t>”</a:t>
            </a:r>
            <a:r>
              <a:rPr lang="zh-CN" altLang="zh-CN" smtClean="0">
                <a:solidFill>
                  <a:schemeClr val="bg2"/>
                </a:solidFill>
                <a:latin typeface="黑体" panose="02010609060101010101" pitchFamily="49" charset="-122"/>
                <a:ea typeface="黑体" panose="02010609060101010101" pitchFamily="49" charset="-122"/>
              </a:rPr>
              <a:t>进行了一场血腥较量，这条道路是</a:t>
            </a:r>
            <a:r>
              <a:rPr lang="zh-CN" altLang="en-US" smtClean="0"/>
              <a:t>胡志明部队向南方游击队源源不断输送物资的秘密通道，美军曾经绞尽脑汁动用航空兵狂轰滥炸</a:t>
            </a:r>
            <a:r>
              <a:rPr lang="en-US" altLang="zh-CN" smtClean="0"/>
              <a:t>,</a:t>
            </a:r>
            <a:r>
              <a:rPr lang="zh-CN" altLang="en-US" smtClean="0"/>
              <a:t>但效果不大。后来，美军投放了</a:t>
            </a:r>
            <a:r>
              <a:rPr lang="en-US" altLang="zh-CN" smtClean="0"/>
              <a:t>2</a:t>
            </a:r>
            <a:r>
              <a:rPr lang="zh-CN" altLang="en-US" smtClean="0"/>
              <a:t>万多个“热带树”传感器。</a:t>
            </a:r>
          </a:p>
        </p:txBody>
      </p:sp>
    </p:spTree>
    <p:extLst>
      <p:ext uri="{BB962C8B-B14F-4D97-AF65-F5344CB8AC3E}">
        <p14:creationId xmlns:p14="http://schemas.microsoft.com/office/powerpoint/2010/main" val="3002761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ln>
            <a:miter lim="800000"/>
          </a:ln>
        </p:spPr>
        <p:txBody>
          <a:bodyPr/>
          <a:lstStyle/>
          <a:p>
            <a:fld id="{2B04496B-2319-403F-9FE7-F97DBB5E58F6}" type="slidenum">
              <a:rPr lang="en-US" altLang="zh-CN"/>
              <a:pPr/>
              <a:t>16</a:t>
            </a:fld>
            <a:endParaRPr lang="en-US" altLang="zh-CN"/>
          </a:p>
        </p:txBody>
      </p:sp>
      <p:sp>
        <p:nvSpPr>
          <p:cNvPr id="111619" name="Rectangle 2"/>
          <p:cNvSpPr>
            <a:spLocks noGrp="1" noRot="1" noChangeAspect="1" noChangeArrowheads="1" noTextEdit="1"/>
          </p:cNvSpPr>
          <p:nvPr>
            <p:ph type="sldImg"/>
          </p:nvPr>
        </p:nvSpPr>
        <p:spPr bwMode="auto">
          <a:noFill/>
          <a:ln>
            <a:solidFill>
              <a:srgbClr val="000000"/>
            </a:solidFill>
            <a:miter lim="800000"/>
          </a:ln>
        </p:spPr>
      </p:sp>
      <p:sp>
        <p:nvSpPr>
          <p:cNvPr id="11162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t>　　所谓“热带树”实际上是由震动和声响传感器组成的系统，它由飞机投放，落地后插入泥土中，只露出伪装成树枝的无线电天线，因而被称为“热带树”。只要对方车队经过，传感器探测出目标产生的震动和声响信息，自动发送到指挥中心，美机立即展开追杀，总共炸毁或炸坏</a:t>
            </a:r>
            <a:r>
              <a:rPr lang="en-US" altLang="zh-CN" dirty="0" smtClean="0"/>
              <a:t>4.6</a:t>
            </a:r>
            <a:r>
              <a:rPr lang="zh-CN" altLang="en-US" dirty="0" smtClean="0"/>
              <a:t>万辆卡车。</a:t>
            </a:r>
          </a:p>
          <a:p>
            <a:pPr eaLnBrk="1" hangingPunct="1">
              <a:spcBef>
                <a:spcPct val="0"/>
              </a:spcBef>
            </a:pPr>
            <a:r>
              <a:rPr lang="zh-CN" altLang="en-US" dirty="0" smtClean="0"/>
              <a:t>这种早期使用的传感器系统的特征在于。</a:t>
            </a:r>
          </a:p>
          <a:p>
            <a:pPr eaLnBrk="1" hangingPunct="1">
              <a:spcBef>
                <a:spcPct val="0"/>
              </a:spcBef>
            </a:pPr>
            <a:endParaRPr lang="en-US" altLang="zh-CN" dirty="0" smtClean="0">
              <a:solidFill>
                <a:schemeClr val="bg2"/>
              </a:solidFill>
              <a:ea typeface="黑体" panose="02010609060101010101" pitchFamily="49" charset="-122"/>
            </a:endParaRPr>
          </a:p>
        </p:txBody>
      </p:sp>
    </p:spTree>
    <p:extLst>
      <p:ext uri="{BB962C8B-B14F-4D97-AF65-F5344CB8AC3E}">
        <p14:creationId xmlns:p14="http://schemas.microsoft.com/office/powerpoint/2010/main" val="1358696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115" name="Picture 43" descr="2273081_111707038_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181600" y="381000"/>
            <a:ext cx="2895600" cy="1809750"/>
          </a:xfrm>
          <a:prstGeom prst="rect">
            <a:avLst/>
          </a:prstGeom>
          <a:noFill/>
          <a:extLst>
            <a:ext uri="{909E8E84-426E-40DD-AFC4-6F175D3DCCD1}">
              <a14:hiddenFill xmlns:a14="http://schemas.microsoft.com/office/drawing/2010/main">
                <a:solidFill>
                  <a:srgbClr val="FFFFFF"/>
                </a:solidFill>
              </a14:hiddenFill>
            </a:ext>
          </a:extLst>
        </p:spPr>
      </p:pic>
      <p:sp>
        <p:nvSpPr>
          <p:cNvPr id="3089" name="Freeform 17"/>
          <p:cNvSpPr>
            <a:spLocks/>
          </p:cNvSpPr>
          <p:nvPr/>
        </p:nvSpPr>
        <p:spPr bwMode="gray">
          <a:xfrm>
            <a:off x="-9525" y="1447800"/>
            <a:ext cx="9164638" cy="3832225"/>
          </a:xfrm>
          <a:custGeom>
            <a:avLst/>
            <a:gdLst>
              <a:gd name="T0" fmla="*/ 12 w 5773"/>
              <a:gd name="T1" fmla="*/ 124 h 2414"/>
              <a:gd name="T2" fmla="*/ 1381 w 5773"/>
              <a:gd name="T3" fmla="*/ 12 h 2414"/>
              <a:gd name="T4" fmla="*/ 4064 w 5773"/>
              <a:gd name="T5" fmla="*/ 581 h 2414"/>
              <a:gd name="T6" fmla="*/ 5773 w 5773"/>
              <a:gd name="T7" fmla="*/ 118 h 2414"/>
              <a:gd name="T8" fmla="*/ 5766 w 5773"/>
              <a:gd name="T9" fmla="*/ 2151 h 2414"/>
              <a:gd name="T10" fmla="*/ 3966 w 5773"/>
              <a:gd name="T11" fmla="*/ 2263 h 2414"/>
              <a:gd name="T12" fmla="*/ 1963 w 5773"/>
              <a:gd name="T13" fmla="*/ 1897 h 2414"/>
              <a:gd name="T14" fmla="*/ 6 w 5773"/>
              <a:gd name="T15" fmla="*/ 2407 h 2414"/>
              <a:gd name="T16" fmla="*/ 12 w 5773"/>
              <a:gd name="T17" fmla="*/ 124 h 2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0" name="Freeform 18"/>
          <p:cNvSpPr>
            <a:spLocks/>
          </p:cNvSpPr>
          <p:nvPr/>
        </p:nvSpPr>
        <p:spPr bwMode="gray">
          <a:xfrm>
            <a:off x="-9525" y="1730375"/>
            <a:ext cx="9150350" cy="3265488"/>
          </a:xfrm>
          <a:custGeom>
            <a:avLst/>
            <a:gdLst>
              <a:gd name="T0" fmla="*/ 6 w 5764"/>
              <a:gd name="T1" fmla="*/ 272 h 2057"/>
              <a:gd name="T2" fmla="*/ 1453 w 5764"/>
              <a:gd name="T3" fmla="*/ 10 h 2057"/>
              <a:gd name="T4" fmla="*/ 4182 w 5764"/>
              <a:gd name="T5" fmla="*/ 482 h 2057"/>
              <a:gd name="T6" fmla="*/ 5764 w 5764"/>
              <a:gd name="T7" fmla="*/ 154 h 2057"/>
              <a:gd name="T8" fmla="*/ 5764 w 5764"/>
              <a:gd name="T9" fmla="*/ 1806 h 2057"/>
              <a:gd name="T10" fmla="*/ 4005 w 5764"/>
              <a:gd name="T11" fmla="*/ 1994 h 2057"/>
              <a:gd name="T12" fmla="*/ 1891 w 5764"/>
              <a:gd name="T13" fmla="*/ 1522 h 2057"/>
              <a:gd name="T14" fmla="*/ 6 w 5764"/>
              <a:gd name="T15" fmla="*/ 1967 h 2057"/>
              <a:gd name="T16" fmla="*/ 6 w 5764"/>
              <a:gd name="T17" fmla="*/ 272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endParaRPr lang="en-US" altLang="zh-CN"/>
          </a:p>
        </p:txBody>
      </p:sp>
      <p:sp>
        <p:nvSpPr>
          <p:cNvPr id="3077" name="Rectangle 5"/>
          <p:cNvSpPr>
            <a:spLocks noGrp="1" noChangeArrowheads="1"/>
          </p:cNvSpPr>
          <p:nvPr>
            <p:ph type="ftr" sz="quarter" idx="3"/>
          </p:nvPr>
        </p:nvSpPr>
        <p:spPr>
          <a:xfrm>
            <a:off x="3124200" y="6477000"/>
            <a:ext cx="2895600" cy="244475"/>
          </a:xfrm>
        </p:spPr>
        <p:txBody>
          <a:bodyPr/>
          <a:lstStyle>
            <a:lvl1pPr>
              <a:defRPr sz="1200"/>
            </a:lvl1pPr>
          </a:lstStyle>
          <a:p>
            <a:endParaRPr lang="en-US" altLang="zh-CN"/>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595ABADD-24E4-41A5-A98D-52E8F5672D69}" type="slidenum">
              <a:rPr lang="zh-CN" altLang="en-US"/>
              <a:pPr/>
              <a:t>‹#›</a:t>
            </a:fld>
            <a:endParaRPr lang="en-US" altLang="zh-CN"/>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lvl1pPr>
          </a:lstStyle>
          <a:p>
            <a:pPr lvl="0"/>
            <a:r>
              <a:rPr lang="en-US" altLang="zh-CN" noProof="0" smtClean="0"/>
              <a:t>Click to edit Master title style</a:t>
            </a:r>
          </a:p>
        </p:txBody>
      </p:sp>
      <p:sp>
        <p:nvSpPr>
          <p:cNvPr id="3075" name="Rectangle 3"/>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pPr lvl="0"/>
            <a:r>
              <a:rPr lang="en-US" altLang="zh-CN" noProof="0" smtClean="0"/>
              <a:t>Click to edit Master subtitle style</a:t>
            </a:r>
          </a:p>
        </p:txBody>
      </p:sp>
    </p:spTree>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7F9AB53-6764-4694-9CC4-7C467DB08E1A}" type="slidenum">
              <a:rPr lang="zh-CN" altLang="en-US"/>
              <a:pPr/>
              <a:t>‹#›</a:t>
            </a:fld>
            <a:endParaRPr lang="en-US" altLang="zh-CN"/>
          </a:p>
        </p:txBody>
      </p:sp>
    </p:spTree>
    <p:extLst>
      <p:ext uri="{BB962C8B-B14F-4D97-AF65-F5344CB8AC3E}">
        <p14:creationId xmlns:p14="http://schemas.microsoft.com/office/powerpoint/2010/main" val="2872771695"/>
      </p:ext>
    </p:extLst>
  </p:cSld>
  <p:clrMapOvr>
    <a:masterClrMapping/>
  </p:clrMapOvr>
  <p:transition spd="slow">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C575985-CF53-4952-BCA2-275A76FDB8D2}" type="slidenum">
              <a:rPr lang="zh-CN" altLang="en-US"/>
              <a:pPr/>
              <a:t>‹#›</a:t>
            </a:fld>
            <a:endParaRPr lang="en-US" altLang="zh-CN"/>
          </a:p>
        </p:txBody>
      </p:sp>
    </p:spTree>
    <p:extLst>
      <p:ext uri="{BB962C8B-B14F-4D97-AF65-F5344CB8AC3E}">
        <p14:creationId xmlns:p14="http://schemas.microsoft.com/office/powerpoint/2010/main" val="938046595"/>
      </p:ext>
    </p:extLst>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4348" y="44624"/>
            <a:ext cx="8016114" cy="839788"/>
          </a:xfrm>
          <a:prstGeom prst="rect">
            <a:avLst/>
          </a:prstGeom>
        </p:spPr>
        <p:txBody>
          <a:bodyPr/>
          <a:lstStyle>
            <a:lvl1pPr marL="0" algn="ctr" defTabSz="685800" rtl="0" eaLnBrk="1" latinLnBrk="0" hangingPunct="1">
              <a:defRPr lang="zh-CN" altLang="en-US" sz="3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4" name="页脚占位符 3"/>
          <p:cNvSpPr>
            <a:spLocks noGrp="1"/>
          </p:cNvSpPr>
          <p:nvPr>
            <p:ph type="ftr" sz="quarter" idx="10"/>
          </p:nvPr>
        </p:nvSpPr>
        <p:spPr>
          <a:xfrm>
            <a:off x="468313" y="6524625"/>
            <a:ext cx="76962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2993545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96254289"/>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10C89BF-2555-4A59-8603-594CD1551E9C}" type="slidenum">
              <a:rPr lang="zh-CN" altLang="en-US"/>
              <a:pPr/>
              <a:t>‹#›</a:t>
            </a:fld>
            <a:endParaRPr lang="en-US" altLang="zh-CN"/>
          </a:p>
        </p:txBody>
      </p:sp>
    </p:spTree>
    <p:extLst>
      <p:ext uri="{BB962C8B-B14F-4D97-AF65-F5344CB8AC3E}">
        <p14:creationId xmlns:p14="http://schemas.microsoft.com/office/powerpoint/2010/main" val="654650432"/>
      </p:ext>
    </p:extLst>
  </p:cSld>
  <p:clrMapOvr>
    <a:masterClrMapping/>
  </p:clrMapOvr>
  <p:transition spd="slow">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496FC74-7E55-45E4-A1D8-3A7233D6D918}" type="slidenum">
              <a:rPr lang="zh-CN" altLang="en-US"/>
              <a:pPr/>
              <a:t>‹#›</a:t>
            </a:fld>
            <a:endParaRPr lang="en-US" altLang="zh-CN"/>
          </a:p>
        </p:txBody>
      </p:sp>
    </p:spTree>
    <p:extLst>
      <p:ext uri="{BB962C8B-B14F-4D97-AF65-F5344CB8AC3E}">
        <p14:creationId xmlns:p14="http://schemas.microsoft.com/office/powerpoint/2010/main" val="2523348036"/>
      </p:ext>
    </p:extLst>
  </p:cSld>
  <p:clrMapOvr>
    <a:masterClrMapping/>
  </p:clrMapOvr>
  <p:transition spd="slow">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29269F9-1E0A-4D24-A763-C81F36C104F5}" type="slidenum">
              <a:rPr lang="zh-CN" altLang="en-US"/>
              <a:pPr/>
              <a:t>‹#›</a:t>
            </a:fld>
            <a:endParaRPr lang="en-US" altLang="zh-CN"/>
          </a:p>
        </p:txBody>
      </p:sp>
    </p:spTree>
    <p:extLst>
      <p:ext uri="{BB962C8B-B14F-4D97-AF65-F5344CB8AC3E}">
        <p14:creationId xmlns:p14="http://schemas.microsoft.com/office/powerpoint/2010/main" val="1148533559"/>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86748105"/>
      </p:ext>
    </p:extLst>
  </p:cSld>
  <p:clrMapOvr>
    <a:masterClrMapping/>
  </p:clrMapOvr>
  <p:transition spd="slow">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712074057"/>
      </p:ext>
    </p:extLst>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B2EC182-2784-48F7-BEDA-FE5F8F9939F2}" type="slidenum">
              <a:rPr lang="zh-CN" altLang="en-US"/>
              <a:pPr/>
              <a:t>‹#›</a:t>
            </a:fld>
            <a:endParaRPr lang="en-US" altLang="zh-CN"/>
          </a:p>
        </p:txBody>
      </p:sp>
    </p:spTree>
    <p:extLst>
      <p:ext uri="{BB962C8B-B14F-4D97-AF65-F5344CB8AC3E}">
        <p14:creationId xmlns:p14="http://schemas.microsoft.com/office/powerpoint/2010/main" val="806094616"/>
      </p:ext>
    </p:extLst>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8AF57B9-CA58-44B4-9474-D124FC146C15}" type="slidenum">
              <a:rPr lang="zh-CN" altLang="en-US"/>
              <a:pPr/>
              <a:t>‹#›</a:t>
            </a:fld>
            <a:endParaRPr lang="en-US" altLang="zh-CN"/>
          </a:p>
        </p:txBody>
      </p:sp>
    </p:spTree>
    <p:extLst>
      <p:ext uri="{BB962C8B-B14F-4D97-AF65-F5344CB8AC3E}">
        <p14:creationId xmlns:p14="http://schemas.microsoft.com/office/powerpoint/2010/main" val="2904230132"/>
      </p:ext>
    </p:extLst>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206" name="Image" r:id="rId15" imgW="9561905" imgH="1600000" progId="Photoshop.Image.6">
                  <p:embed/>
                </p:oleObj>
              </mc:Choice>
              <mc:Fallback>
                <p:oleObj name="Image" r:id="rId15" imgW="9561905" imgH="1600000" progId="Photoshop.Image.6">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gd name="T0" fmla="*/ 6 w 5767"/>
              <a:gd name="T1" fmla="*/ 109 h 1021"/>
              <a:gd name="T2" fmla="*/ 1427 w 5767"/>
              <a:gd name="T3" fmla="*/ 46 h 1021"/>
              <a:gd name="T4" fmla="*/ 4032 w 5767"/>
              <a:gd name="T5" fmla="*/ 255 h 1021"/>
              <a:gd name="T6" fmla="*/ 5767 w 5767"/>
              <a:gd name="T7" fmla="*/ 0 h 1021"/>
              <a:gd name="T8" fmla="*/ 5767 w 5767"/>
              <a:gd name="T9" fmla="*/ 776 h 1021"/>
              <a:gd name="T10" fmla="*/ 4065 w 5767"/>
              <a:gd name="T11" fmla="*/ 831 h 1021"/>
              <a:gd name="T12" fmla="*/ 1984 w 5767"/>
              <a:gd name="T13" fmla="*/ 674 h 1021"/>
              <a:gd name="T14" fmla="*/ 14 w 5767"/>
              <a:gd name="T15" fmla="*/ 995 h 1021"/>
              <a:gd name="T16" fmla="*/ 6 w 5767"/>
              <a:gd name="T17" fmla="*/ 10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1" name="Freeform 17"/>
          <p:cNvSpPr>
            <a:spLocks/>
          </p:cNvSpPr>
          <p:nvPr/>
        </p:nvSpPr>
        <p:spPr bwMode="gray">
          <a:xfrm>
            <a:off x="-20638" y="533400"/>
            <a:ext cx="9161463" cy="1006475"/>
          </a:xfrm>
          <a:custGeom>
            <a:avLst/>
            <a:gdLst>
              <a:gd name="T0" fmla="*/ 20 w 5771"/>
              <a:gd name="T1" fmla="*/ 109 h 634"/>
              <a:gd name="T2" fmla="*/ 1442 w 5771"/>
              <a:gd name="T3" fmla="*/ 3 h 634"/>
              <a:gd name="T4" fmla="*/ 4150 w 5771"/>
              <a:gd name="T5" fmla="*/ 148 h 634"/>
              <a:gd name="T6" fmla="*/ 5771 w 5771"/>
              <a:gd name="T7" fmla="*/ 37 h 634"/>
              <a:gd name="T8" fmla="*/ 5771 w 5771"/>
              <a:gd name="T9" fmla="*/ 557 h 634"/>
              <a:gd name="T10" fmla="*/ 3942 w 5771"/>
              <a:gd name="T11" fmla="*/ 592 h 634"/>
              <a:gd name="T12" fmla="*/ 1839 w 5771"/>
              <a:gd name="T13" fmla="*/ 456 h 634"/>
              <a:gd name="T14" fmla="*/ 6 w 5771"/>
              <a:gd name="T15" fmla="*/ 620 h 634"/>
              <a:gd name="T16" fmla="*/ 20 w 5771"/>
              <a:gd name="T17" fmla="*/ 1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340ACDF-E170-458D-8943-2B70C845CEFD}" type="slidenum">
              <a:rPr lang="zh-CN" altLang="en-US"/>
              <a:pPr/>
              <a:t>‹#›</a:t>
            </a:fld>
            <a:endParaRPr lang="en-US" altLang="zh-CN"/>
          </a:p>
        </p:txBody>
      </p:sp>
      <p:sp>
        <p:nvSpPr>
          <p:cNvPr id="1026" name="Rectangle 2"/>
          <p:cNvSpPr>
            <a:spLocks noGrp="1" noChangeArrowheads="1"/>
          </p:cNvSpPr>
          <p:nvPr>
            <p:ph type="title"/>
          </p:nvPr>
        </p:nvSpPr>
        <p:spPr bwMode="white">
          <a:xfrm>
            <a:off x="914400" y="685800"/>
            <a:ext cx="7391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pic>
        <p:nvPicPr>
          <p:cNvPr id="1055" name="Picture 31" descr="2273081_111707038_2"/>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239000" y="5667375"/>
            <a:ext cx="1905000" cy="11906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timing>
    <p:tnLst>
      <p:par>
        <p:cTn id="1" dur="indefinite" restart="never" nodeType="tmRoot"/>
      </p:par>
    </p:tnLst>
  </p:timing>
  <p:txStyles>
    <p:titleStyle>
      <a:lvl1pPr algn="ctr" rtl="0" fontAlgn="base">
        <a:spcBef>
          <a:spcPct val="0"/>
        </a:spcBef>
        <a:spcAft>
          <a:spcPct val="0"/>
        </a:spcAft>
        <a:defRPr sz="3600" b="1" kern="1200">
          <a:solidFill>
            <a:srgbClr val="FFFF00"/>
          </a:solidFill>
          <a:latin typeface="+mj-lt"/>
          <a:ea typeface="+mj-ea"/>
          <a:cs typeface="+mj-cs"/>
        </a:defRPr>
      </a:lvl1pPr>
      <a:lvl2pPr algn="ctr" rtl="0" fontAlgn="base">
        <a:spcBef>
          <a:spcPct val="0"/>
        </a:spcBef>
        <a:spcAft>
          <a:spcPct val="0"/>
        </a:spcAft>
        <a:defRPr sz="3600" b="1">
          <a:solidFill>
            <a:schemeClr val="bg1"/>
          </a:solidFill>
          <a:latin typeface="Arial" panose="020B0604020202020204" pitchFamily="34" charset="0"/>
        </a:defRPr>
      </a:lvl2pPr>
      <a:lvl3pPr algn="ctr" rtl="0" fontAlgn="base">
        <a:spcBef>
          <a:spcPct val="0"/>
        </a:spcBef>
        <a:spcAft>
          <a:spcPct val="0"/>
        </a:spcAft>
        <a:defRPr sz="3600" b="1">
          <a:solidFill>
            <a:schemeClr val="bg1"/>
          </a:solidFill>
          <a:latin typeface="Arial" panose="020B0604020202020204" pitchFamily="34" charset="0"/>
        </a:defRPr>
      </a:lvl3pPr>
      <a:lvl4pPr algn="ctr" rtl="0" fontAlgn="base">
        <a:spcBef>
          <a:spcPct val="0"/>
        </a:spcBef>
        <a:spcAft>
          <a:spcPct val="0"/>
        </a:spcAft>
        <a:defRPr sz="3600" b="1">
          <a:solidFill>
            <a:schemeClr val="bg1"/>
          </a:solidFill>
          <a:latin typeface="Arial" panose="020B0604020202020204" pitchFamily="34" charset="0"/>
        </a:defRPr>
      </a:lvl4pPr>
      <a:lvl5pPr algn="ctr" rtl="0" fontAlgn="base">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Char char="•"/>
        <a:defRPr sz="22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9.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emf"/><Relationship Id="rId4" Type="http://schemas.openxmlformats.org/officeDocument/2006/relationships/image" Target="../media/image4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715125" y="5795963"/>
            <a:ext cx="2224088" cy="1062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ectangle 2"/>
          <p:cNvSpPr txBox="1">
            <a:spLocks noChangeArrowheads="1"/>
          </p:cNvSpPr>
          <p:nvPr/>
        </p:nvSpPr>
        <p:spPr>
          <a:xfrm>
            <a:off x="1247818" y="1268760"/>
            <a:ext cx="6500813" cy="785813"/>
          </a:xfrm>
          <a:prstGeom prst="rect">
            <a:avLst/>
          </a:prstGeom>
        </p:spPr>
        <p:txBody>
          <a:bodyPr/>
          <a:lstStyle/>
          <a:p>
            <a:pPr algn="ctr">
              <a:defRPr/>
            </a:pPr>
            <a:endParaRPr lang="en-US" altLang="zh-CN" sz="4000" b="1" kern="0" dirty="0" smtClean="0">
              <a:solidFill>
                <a:schemeClr val="tx2"/>
              </a:solidFill>
              <a:latin typeface="仿宋" pitchFamily="49" charset="-122"/>
              <a:ea typeface="楷体_GB2312"/>
              <a:cs typeface="+mj-cs"/>
            </a:endParaRPr>
          </a:p>
        </p:txBody>
      </p:sp>
      <p:pic>
        <p:nvPicPr>
          <p:cNvPr id="4101" name="图片 2" descr="1 - 副本.jpg"/>
          <p:cNvPicPr>
            <a:picLocks noChangeAspect="1"/>
          </p:cNvPicPr>
          <p:nvPr/>
        </p:nvPicPr>
        <p:blipFill>
          <a:blip r:embed="rId2"/>
          <a:srcRect/>
          <a:stretch>
            <a:fillRect/>
          </a:stretch>
        </p:blipFill>
        <p:spPr bwMode="auto">
          <a:xfrm>
            <a:off x="7875" y="4670442"/>
            <a:ext cx="1079500" cy="1079500"/>
          </a:xfrm>
          <a:prstGeom prst="rect">
            <a:avLst/>
          </a:prstGeom>
          <a:noFill/>
          <a:ln w="9525">
            <a:noFill/>
            <a:miter lim="800000"/>
            <a:headEnd/>
            <a:tailEnd/>
          </a:ln>
        </p:spPr>
      </p:pic>
      <p:pic>
        <p:nvPicPr>
          <p:cNvPr id="4102" name="图片 3" descr="2 - 副本.jpg"/>
          <p:cNvPicPr>
            <a:picLocks noChangeAspect="1"/>
          </p:cNvPicPr>
          <p:nvPr/>
        </p:nvPicPr>
        <p:blipFill>
          <a:blip r:embed="rId3"/>
          <a:srcRect/>
          <a:stretch>
            <a:fillRect/>
          </a:stretch>
        </p:blipFill>
        <p:spPr bwMode="auto">
          <a:xfrm>
            <a:off x="1119155" y="4670442"/>
            <a:ext cx="1079500" cy="1079500"/>
          </a:xfrm>
          <a:prstGeom prst="rect">
            <a:avLst/>
          </a:prstGeom>
          <a:noFill/>
          <a:ln w="9525">
            <a:noFill/>
            <a:miter lim="800000"/>
            <a:headEnd/>
            <a:tailEnd/>
          </a:ln>
        </p:spPr>
      </p:pic>
      <p:pic>
        <p:nvPicPr>
          <p:cNvPr id="4103" name="图片 4" descr="3 - 信息学院.png"/>
          <p:cNvPicPr>
            <a:picLocks noChangeAspect="1"/>
          </p:cNvPicPr>
          <p:nvPr/>
        </p:nvPicPr>
        <p:blipFill>
          <a:blip r:embed="rId4"/>
          <a:srcRect/>
          <a:stretch>
            <a:fillRect/>
          </a:stretch>
        </p:blipFill>
        <p:spPr bwMode="auto">
          <a:xfrm>
            <a:off x="7875" y="3554429"/>
            <a:ext cx="1079500" cy="1079500"/>
          </a:xfrm>
          <a:prstGeom prst="rect">
            <a:avLst/>
          </a:prstGeom>
          <a:noFill/>
          <a:ln w="9525">
            <a:noFill/>
            <a:miter lim="800000"/>
            <a:headEnd/>
            <a:tailEnd/>
          </a:ln>
        </p:spPr>
      </p:pic>
      <p:pic>
        <p:nvPicPr>
          <p:cNvPr id="4104" name="图片 5" descr="4 - 树林.png"/>
          <p:cNvPicPr>
            <a:picLocks noChangeAspect="1"/>
          </p:cNvPicPr>
          <p:nvPr/>
        </p:nvPicPr>
        <p:blipFill>
          <a:blip r:embed="rId5"/>
          <a:srcRect/>
          <a:stretch>
            <a:fillRect/>
          </a:stretch>
        </p:blipFill>
        <p:spPr bwMode="auto">
          <a:xfrm>
            <a:off x="2198688" y="5765800"/>
            <a:ext cx="1079500" cy="1079500"/>
          </a:xfrm>
          <a:prstGeom prst="rect">
            <a:avLst/>
          </a:prstGeom>
          <a:noFill/>
          <a:ln w="9525">
            <a:noFill/>
            <a:miter lim="800000"/>
            <a:headEnd/>
            <a:tailEnd/>
          </a:ln>
        </p:spPr>
      </p:pic>
      <p:pic>
        <p:nvPicPr>
          <p:cNvPr id="4105" name="图片 6" descr="5 - 校庆.png"/>
          <p:cNvPicPr>
            <a:picLocks noChangeAspect="1"/>
          </p:cNvPicPr>
          <p:nvPr/>
        </p:nvPicPr>
        <p:blipFill>
          <a:blip r:embed="rId6"/>
          <a:srcRect/>
          <a:stretch>
            <a:fillRect/>
          </a:stretch>
        </p:blipFill>
        <p:spPr bwMode="auto">
          <a:xfrm>
            <a:off x="1103313" y="5765800"/>
            <a:ext cx="1079500" cy="1079500"/>
          </a:xfrm>
          <a:prstGeom prst="rect">
            <a:avLst/>
          </a:prstGeom>
          <a:noFill/>
          <a:ln w="9525">
            <a:noFill/>
            <a:miter lim="800000"/>
            <a:headEnd/>
            <a:tailEnd/>
          </a:ln>
        </p:spPr>
      </p:pic>
      <p:pic>
        <p:nvPicPr>
          <p:cNvPr id="4108" name="图片 19" descr="6.jpg"/>
          <p:cNvPicPr>
            <a:picLocks/>
          </p:cNvPicPr>
          <p:nvPr/>
        </p:nvPicPr>
        <p:blipFill>
          <a:blip r:embed="rId7" cstate="print"/>
          <a:srcRect/>
          <a:stretch>
            <a:fillRect/>
          </a:stretch>
        </p:blipFill>
        <p:spPr bwMode="auto">
          <a:xfrm>
            <a:off x="7938" y="5765800"/>
            <a:ext cx="1079500" cy="1079500"/>
          </a:xfrm>
          <a:prstGeom prst="rect">
            <a:avLst/>
          </a:prstGeom>
          <a:noFill/>
          <a:ln w="9525">
            <a:noFill/>
            <a:miter lim="800000"/>
            <a:headEnd/>
            <a:tailEnd/>
          </a:ln>
        </p:spPr>
      </p:pic>
      <p:pic>
        <p:nvPicPr>
          <p:cNvPr id="4109" name="图片 14" descr="QQ截图20151206154612.png"/>
          <p:cNvPicPr>
            <a:picLocks noChangeAspect="1"/>
          </p:cNvPicPr>
          <p:nvPr/>
        </p:nvPicPr>
        <p:blipFill>
          <a:blip r:embed="rId8"/>
          <a:srcRect/>
          <a:stretch>
            <a:fillRect/>
          </a:stretch>
        </p:blipFill>
        <p:spPr bwMode="auto">
          <a:xfrm>
            <a:off x="227013" y="215900"/>
            <a:ext cx="3248025" cy="693738"/>
          </a:xfrm>
          <a:prstGeom prst="rect">
            <a:avLst/>
          </a:prstGeom>
          <a:noFill/>
          <a:ln w="9525">
            <a:noFill/>
            <a:miter lim="800000"/>
            <a:headEnd/>
            <a:tailEnd/>
          </a:ln>
        </p:spPr>
      </p:pic>
      <p:sp>
        <p:nvSpPr>
          <p:cNvPr id="14" name="Rectangle 2"/>
          <p:cNvSpPr txBox="1">
            <a:spLocks noChangeArrowheads="1"/>
          </p:cNvSpPr>
          <p:nvPr/>
        </p:nvSpPr>
        <p:spPr>
          <a:xfrm>
            <a:off x="3581401" y="5410200"/>
            <a:ext cx="5562600" cy="1241442"/>
          </a:xfrm>
          <a:prstGeom prst="rect">
            <a:avLst/>
          </a:prstGeom>
        </p:spPr>
        <p:txBody>
          <a:bodyPr/>
          <a:lstStyle/>
          <a:p>
            <a:pPr>
              <a:defRPr/>
            </a:pPr>
            <a:r>
              <a:rPr lang="zh-CN" altLang="en-US" sz="3600" b="1" kern="0" dirty="0" smtClean="0">
                <a:solidFill>
                  <a:schemeClr val="tx2"/>
                </a:solidFill>
                <a:latin typeface="楷体_GB2312"/>
                <a:ea typeface="+mj-ea"/>
                <a:cs typeface="+mj-cs"/>
              </a:rPr>
              <a:t>姓名：蒲海波</a:t>
            </a:r>
            <a:endParaRPr lang="en-US" altLang="zh-CN" sz="3600" b="1" kern="0" dirty="0" smtClean="0">
              <a:solidFill>
                <a:schemeClr val="tx2"/>
              </a:solidFill>
              <a:latin typeface="楷体_GB2312"/>
              <a:ea typeface="+mj-ea"/>
              <a:cs typeface="+mj-cs"/>
            </a:endParaRPr>
          </a:p>
          <a:p>
            <a:pPr>
              <a:defRPr/>
            </a:pPr>
            <a:r>
              <a:rPr lang="zh-CN" altLang="en-US" sz="3600" b="1" kern="0" dirty="0" smtClean="0">
                <a:solidFill>
                  <a:schemeClr val="tx2"/>
                </a:solidFill>
                <a:latin typeface="楷体_GB2312"/>
                <a:ea typeface="+mj-ea"/>
                <a:cs typeface="+mj-cs"/>
              </a:rPr>
              <a:t>邮箱：</a:t>
            </a:r>
            <a:r>
              <a:rPr lang="en-US" altLang="zh-CN" sz="3600" b="1" kern="0" dirty="0" smtClean="0">
                <a:solidFill>
                  <a:schemeClr val="tx2"/>
                </a:solidFill>
                <a:latin typeface="Times"/>
                <a:ea typeface="+mj-ea"/>
                <a:cs typeface="+mj-cs"/>
              </a:rPr>
              <a:t>puhb@sicau.edu.cn</a:t>
            </a:r>
          </a:p>
        </p:txBody>
      </p:sp>
      <p:sp>
        <p:nvSpPr>
          <p:cNvPr id="2" name="标题 1"/>
          <p:cNvSpPr>
            <a:spLocks noGrp="1"/>
          </p:cNvSpPr>
          <p:nvPr>
            <p:ph type="ctrTitle"/>
          </p:nvPr>
        </p:nvSpPr>
        <p:spPr>
          <a:xfrm>
            <a:off x="1371600" y="2719561"/>
            <a:ext cx="7391400" cy="1012825"/>
          </a:xfrm>
        </p:spPr>
        <p:txBody>
          <a:bodyPr/>
          <a:lstStyle/>
          <a:p>
            <a:r>
              <a:rPr lang="zh-CN" altLang="en-US" sz="5400" dirty="0">
                <a:solidFill>
                  <a:srgbClr val="FFFF00"/>
                </a:solidFill>
              </a:rPr>
              <a:t>第</a:t>
            </a:r>
            <a:r>
              <a:rPr lang="en-US" altLang="zh-CN" sz="5400" dirty="0">
                <a:solidFill>
                  <a:srgbClr val="FFFF00"/>
                </a:solidFill>
              </a:rPr>
              <a:t>3</a:t>
            </a:r>
            <a:r>
              <a:rPr lang="zh-CN" altLang="en-US" sz="5400" dirty="0">
                <a:solidFill>
                  <a:srgbClr val="FFFF00"/>
                </a:solidFill>
              </a:rPr>
              <a:t>章 </a:t>
            </a:r>
            <a:r>
              <a:rPr lang="zh-CN" altLang="en-US" sz="5400" dirty="0" smtClean="0">
                <a:solidFill>
                  <a:srgbClr val="FFFF00"/>
                </a:solidFill>
              </a:rPr>
              <a:t>   无线</a:t>
            </a:r>
            <a:r>
              <a:rPr lang="zh-CN" altLang="en-US" sz="5400" dirty="0">
                <a:solidFill>
                  <a:srgbClr val="FFFF00"/>
                </a:solidFill>
              </a:rPr>
              <a:t>传感网</a:t>
            </a:r>
          </a:p>
        </p:txBody>
      </p:sp>
    </p:spTree>
    <p:extLst>
      <p:ext uri="{BB962C8B-B14F-4D97-AF65-F5344CB8AC3E}">
        <p14:creationId xmlns:p14="http://schemas.microsoft.com/office/powerpoint/2010/main" val="191007875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752600"/>
            <a:ext cx="5562600" cy="4506924"/>
          </a:xfrm>
          <a:prstGeom prst="rect">
            <a:avLst/>
          </a:prstGeom>
        </p:spPr>
      </p:pic>
    </p:spTree>
    <p:extLst>
      <p:ext uri="{BB962C8B-B14F-4D97-AF65-F5344CB8AC3E}">
        <p14:creationId xmlns:p14="http://schemas.microsoft.com/office/powerpoint/2010/main" val="2545049901"/>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5791200" cy="4692140"/>
          </a:xfrm>
          <a:prstGeom prst="rect">
            <a:avLst/>
          </a:prstGeom>
        </p:spPr>
      </p:pic>
    </p:spTree>
    <p:extLst>
      <p:ext uri="{BB962C8B-B14F-4D97-AF65-F5344CB8AC3E}">
        <p14:creationId xmlns:p14="http://schemas.microsoft.com/office/powerpoint/2010/main" val="206250102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pPr algn="l"/>
            <a:r>
              <a:rPr kumimoji="1" lang="zh-CN" altLang="en-US" dirty="0" smtClean="0"/>
              <a:t>传感器技术发展史</a:t>
            </a:r>
            <a:r>
              <a:rPr kumimoji="1" lang="zh-CN" altLang="en-US" dirty="0" smtClean="0">
                <a:solidFill>
                  <a:srgbClr val="FFFF00"/>
                </a:solidFill>
              </a:rPr>
              <a:t>：    两条主线</a:t>
            </a:r>
            <a:endParaRPr kumimoji="1" lang="zh-CN" altLang="en-US" dirty="0">
              <a:solidFill>
                <a:srgbClr val="FFFF00"/>
              </a:solidFill>
            </a:endParaRPr>
          </a:p>
        </p:txBody>
      </p:sp>
      <p:sp>
        <p:nvSpPr>
          <p:cNvPr id="5" name="矩形 2"/>
          <p:cNvSpPr>
            <a:spLocks noChangeArrowheads="1"/>
          </p:cNvSpPr>
          <p:nvPr/>
        </p:nvSpPr>
        <p:spPr bwMode="auto">
          <a:xfrm>
            <a:off x="1698102" y="4764366"/>
            <a:ext cx="3483499" cy="738664"/>
          </a:xfrm>
          <a:prstGeom prst="rect">
            <a:avLst/>
          </a:prstGeom>
          <a:noFill/>
          <a:ln w="9525">
            <a:noFill/>
            <a:miter lim="800000"/>
            <a:headEnd/>
            <a:tailEnd/>
          </a:ln>
        </p:spPr>
        <p:txBody>
          <a:bodyPr wrap="square">
            <a:spAutoFit/>
          </a:bodyPr>
          <a:lstStyle/>
          <a:p>
            <a:r>
              <a:rPr lang="zh-CN" altLang="en-US" dirty="0">
                <a:latin typeface="微软雅黑"/>
                <a:ea typeface="微软雅黑"/>
                <a:cs typeface="微软雅黑"/>
              </a:rPr>
              <a:t>加州伯克莱分校</a:t>
            </a:r>
            <a:r>
              <a:rPr lang="en-US" altLang="zh-CN" dirty="0" err="1">
                <a:latin typeface="微软雅黑"/>
                <a:ea typeface="微软雅黑"/>
                <a:cs typeface="微软雅黑"/>
              </a:rPr>
              <a:t>SmartDust</a:t>
            </a:r>
            <a:r>
              <a:rPr lang="zh-CN" altLang="en-US" dirty="0">
                <a:latin typeface="微软雅黑"/>
                <a:ea typeface="微软雅黑"/>
                <a:cs typeface="微软雅黑"/>
              </a:rPr>
              <a:t>项目</a:t>
            </a:r>
            <a:endParaRPr lang="en-US" altLang="zh-CN" dirty="0">
              <a:latin typeface="微软雅黑"/>
              <a:ea typeface="微软雅黑"/>
              <a:cs typeface="微软雅黑"/>
            </a:endParaRPr>
          </a:p>
          <a:p>
            <a:r>
              <a:rPr lang="zh-CN" altLang="en-US" sz="2400" b="1" dirty="0">
                <a:solidFill>
                  <a:srgbClr val="FF0000"/>
                </a:solidFill>
                <a:latin typeface="微软雅黑"/>
                <a:ea typeface="微软雅黑"/>
                <a:cs typeface="微软雅黑"/>
              </a:rPr>
              <a:t>微型化</a:t>
            </a:r>
            <a:r>
              <a:rPr lang="zh-CN" altLang="en-US" dirty="0">
                <a:latin typeface="微软雅黑"/>
                <a:ea typeface="微软雅黑"/>
                <a:cs typeface="微软雅黑"/>
              </a:rPr>
              <a:t>传感器节点</a:t>
            </a:r>
          </a:p>
        </p:txBody>
      </p:sp>
      <p:sp>
        <p:nvSpPr>
          <p:cNvPr id="6" name="左大括号 5"/>
          <p:cNvSpPr/>
          <p:nvPr/>
        </p:nvSpPr>
        <p:spPr>
          <a:xfrm>
            <a:off x="1297984" y="2676460"/>
            <a:ext cx="431800" cy="24388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a:ea typeface="微软雅黑"/>
              <a:cs typeface="微软雅黑"/>
            </a:endParaRPr>
          </a:p>
        </p:txBody>
      </p:sp>
      <p:sp>
        <p:nvSpPr>
          <p:cNvPr id="7" name="TextBox 4"/>
          <p:cNvSpPr txBox="1">
            <a:spLocks noChangeArrowheads="1"/>
          </p:cNvSpPr>
          <p:nvPr/>
        </p:nvSpPr>
        <p:spPr bwMode="auto">
          <a:xfrm>
            <a:off x="256931" y="2875243"/>
            <a:ext cx="1079500" cy="1938338"/>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dirty="0">
                <a:latin typeface="微软雅黑"/>
                <a:ea typeface="微软雅黑"/>
                <a:cs typeface="微软雅黑"/>
              </a:rPr>
              <a:t>对无线传感器的研究始于</a:t>
            </a:r>
            <a:r>
              <a:rPr lang="en-US" altLang="zh-CN" sz="2000" u="sng" dirty="0">
                <a:latin typeface="微软雅黑"/>
                <a:ea typeface="微软雅黑"/>
                <a:cs typeface="微软雅黑"/>
              </a:rPr>
              <a:t>20</a:t>
            </a:r>
            <a:r>
              <a:rPr lang="zh-CN" altLang="en-US" sz="2000" u="sng" dirty="0">
                <a:latin typeface="微软雅黑"/>
                <a:ea typeface="微软雅黑"/>
                <a:cs typeface="微软雅黑"/>
              </a:rPr>
              <a:t>世纪</a:t>
            </a:r>
            <a:r>
              <a:rPr lang="en-US" altLang="zh-CN" sz="2000" u="sng" dirty="0">
                <a:latin typeface="微软雅黑"/>
                <a:ea typeface="微软雅黑"/>
                <a:cs typeface="微软雅黑"/>
              </a:rPr>
              <a:t>90</a:t>
            </a:r>
            <a:r>
              <a:rPr lang="zh-CN" altLang="en-US" sz="2000" u="sng" dirty="0">
                <a:latin typeface="微软雅黑"/>
                <a:ea typeface="微软雅黑"/>
                <a:cs typeface="微软雅黑"/>
              </a:rPr>
              <a:t>年代</a:t>
            </a:r>
          </a:p>
        </p:txBody>
      </p:sp>
      <p:sp>
        <p:nvSpPr>
          <p:cNvPr id="8" name="TextBox 6"/>
          <p:cNvSpPr txBox="1">
            <a:spLocks noChangeArrowheads="1"/>
          </p:cNvSpPr>
          <p:nvPr/>
        </p:nvSpPr>
        <p:spPr bwMode="auto">
          <a:xfrm>
            <a:off x="1711355" y="2460560"/>
            <a:ext cx="2865050" cy="738664"/>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dirty="0">
                <a:latin typeface="微软雅黑"/>
                <a:ea typeface="微软雅黑"/>
                <a:cs typeface="微软雅黑"/>
              </a:rPr>
              <a:t>加州洛杉矶分校</a:t>
            </a:r>
            <a:r>
              <a:rPr lang="en-US" altLang="zh-CN" dirty="0">
                <a:latin typeface="微软雅黑"/>
                <a:ea typeface="微软雅黑"/>
                <a:cs typeface="微软雅黑"/>
              </a:rPr>
              <a:t>LWIN</a:t>
            </a:r>
            <a:r>
              <a:rPr lang="zh-CN" altLang="en-US" dirty="0">
                <a:latin typeface="微软雅黑"/>
                <a:ea typeface="微软雅黑"/>
                <a:cs typeface="微软雅黑"/>
              </a:rPr>
              <a:t>项目</a:t>
            </a:r>
            <a:endParaRPr lang="en-US" altLang="zh-CN" dirty="0">
              <a:latin typeface="微软雅黑"/>
              <a:ea typeface="微软雅黑"/>
              <a:cs typeface="微软雅黑"/>
            </a:endParaRPr>
          </a:p>
          <a:p>
            <a:pPr eaLnBrk="1" hangingPunct="1"/>
            <a:r>
              <a:rPr lang="zh-CN" altLang="en-US" sz="2400" b="1" dirty="0">
                <a:solidFill>
                  <a:srgbClr val="FF0000"/>
                </a:solidFill>
                <a:latin typeface="微软雅黑"/>
                <a:ea typeface="微软雅黑"/>
                <a:cs typeface="微软雅黑"/>
              </a:rPr>
              <a:t>低功耗</a:t>
            </a:r>
            <a:r>
              <a:rPr lang="zh-CN" altLang="en-US" dirty="0">
                <a:latin typeface="微软雅黑"/>
                <a:ea typeface="微软雅黑"/>
                <a:cs typeface="微软雅黑"/>
              </a:rPr>
              <a:t>无线传感节点</a:t>
            </a:r>
          </a:p>
        </p:txBody>
      </p:sp>
      <p:sp>
        <p:nvSpPr>
          <p:cNvPr id="9" name="左大括号 8"/>
          <p:cNvSpPr/>
          <p:nvPr/>
        </p:nvSpPr>
        <p:spPr>
          <a:xfrm>
            <a:off x="4991198" y="4236903"/>
            <a:ext cx="431800" cy="18002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a:ea typeface="微软雅黑"/>
              <a:cs typeface="微软雅黑"/>
            </a:endParaRPr>
          </a:p>
        </p:txBody>
      </p:sp>
      <p:sp>
        <p:nvSpPr>
          <p:cNvPr id="10" name="左大括号 9"/>
          <p:cNvSpPr/>
          <p:nvPr/>
        </p:nvSpPr>
        <p:spPr>
          <a:xfrm>
            <a:off x="4977946" y="1942483"/>
            <a:ext cx="431800" cy="18002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a:ea typeface="微软雅黑"/>
              <a:cs typeface="微软雅黑"/>
            </a:endParaRPr>
          </a:p>
        </p:txBody>
      </p:sp>
      <p:sp>
        <p:nvSpPr>
          <p:cNvPr id="11" name="矩形 9"/>
          <p:cNvSpPr>
            <a:spLocks noChangeArrowheads="1"/>
          </p:cNvSpPr>
          <p:nvPr/>
        </p:nvSpPr>
        <p:spPr bwMode="auto">
          <a:xfrm>
            <a:off x="4934325" y="1823215"/>
            <a:ext cx="3887788" cy="2031325"/>
          </a:xfrm>
          <a:prstGeom prst="rect">
            <a:avLst/>
          </a:prstGeom>
          <a:noFill/>
          <a:ln w="9525">
            <a:noFill/>
            <a:miter lim="800000"/>
            <a:headEnd/>
            <a:tailEnd/>
          </a:ln>
        </p:spPr>
        <p:txBody>
          <a:bodyPr>
            <a:spAutoFit/>
          </a:bodyPr>
          <a:lstStyle/>
          <a:p>
            <a:pPr lvl="1"/>
            <a:r>
              <a:rPr lang="en-US" altLang="zh-CN" dirty="0">
                <a:latin typeface="微软雅黑"/>
                <a:ea typeface="微软雅黑"/>
                <a:cs typeface="微软雅黑"/>
              </a:rPr>
              <a:t>1996</a:t>
            </a:r>
            <a:r>
              <a:rPr lang="zh-CN" altLang="en-US" dirty="0">
                <a:latin typeface="微软雅黑"/>
                <a:ea typeface="微软雅黑"/>
                <a:cs typeface="微软雅黑"/>
              </a:rPr>
              <a:t>年，</a:t>
            </a:r>
            <a:r>
              <a:rPr lang="en-US" altLang="zh-CN" dirty="0">
                <a:latin typeface="微软雅黑"/>
                <a:ea typeface="微软雅黑"/>
                <a:cs typeface="微软雅黑"/>
              </a:rPr>
              <a:t>LWIM</a:t>
            </a:r>
            <a:r>
              <a:rPr lang="zh-CN" altLang="en-US" dirty="0">
                <a:latin typeface="微软雅黑"/>
                <a:ea typeface="微软雅黑"/>
                <a:cs typeface="微软雅黑"/>
              </a:rPr>
              <a:t>团队将多种传感器、控制和通信芯片集成在一个设备上，开发了</a:t>
            </a:r>
            <a:r>
              <a:rPr lang="en-US" altLang="zh-CN" i="1" u="sng" dirty="0">
                <a:latin typeface="微软雅黑"/>
                <a:ea typeface="微软雅黑"/>
                <a:cs typeface="微软雅黑"/>
              </a:rPr>
              <a:t>LWIM</a:t>
            </a:r>
            <a:r>
              <a:rPr lang="zh-CN" altLang="en-US" i="1" u="sng" dirty="0">
                <a:latin typeface="微软雅黑"/>
                <a:ea typeface="微软雅黑"/>
                <a:cs typeface="微软雅黑"/>
              </a:rPr>
              <a:t>节点</a:t>
            </a:r>
            <a:endParaRPr lang="en-US" altLang="zh-CN" i="1" u="sng" dirty="0">
              <a:latin typeface="微软雅黑"/>
              <a:ea typeface="微软雅黑"/>
              <a:cs typeface="微软雅黑"/>
            </a:endParaRPr>
          </a:p>
          <a:p>
            <a:pPr lvl="1"/>
            <a:endParaRPr lang="zh-CN" altLang="en-US" dirty="0">
              <a:latin typeface="微软雅黑"/>
              <a:ea typeface="微软雅黑"/>
              <a:cs typeface="微软雅黑"/>
            </a:endParaRPr>
          </a:p>
          <a:p>
            <a:pPr lvl="1"/>
            <a:r>
              <a:rPr lang="en-US" altLang="zh-CN" dirty="0">
                <a:latin typeface="微软雅黑"/>
                <a:ea typeface="微软雅黑"/>
                <a:cs typeface="微软雅黑"/>
              </a:rPr>
              <a:t>1998</a:t>
            </a:r>
            <a:r>
              <a:rPr lang="zh-CN" altLang="en-US" dirty="0">
                <a:latin typeface="微软雅黑"/>
                <a:ea typeface="微软雅黑"/>
                <a:cs typeface="微软雅黑"/>
              </a:rPr>
              <a:t>年，</a:t>
            </a:r>
            <a:r>
              <a:rPr lang="en-US" altLang="zh-CN" dirty="0">
                <a:latin typeface="微软雅黑"/>
                <a:ea typeface="微软雅黑"/>
                <a:cs typeface="微软雅黑"/>
              </a:rPr>
              <a:t>LWIM</a:t>
            </a:r>
            <a:r>
              <a:rPr lang="zh-CN" altLang="en-US" dirty="0">
                <a:latin typeface="微软雅黑"/>
                <a:ea typeface="微软雅黑"/>
                <a:cs typeface="微软雅黑"/>
              </a:rPr>
              <a:t>团队和</a:t>
            </a:r>
            <a:r>
              <a:rPr lang="en-US" altLang="zh-CN" dirty="0">
                <a:latin typeface="微软雅黑"/>
                <a:ea typeface="微软雅黑"/>
                <a:cs typeface="微软雅黑"/>
              </a:rPr>
              <a:t>Rockwell</a:t>
            </a:r>
            <a:r>
              <a:rPr lang="zh-CN" altLang="en-US" dirty="0">
                <a:latin typeface="微软雅黑"/>
                <a:ea typeface="微软雅黑"/>
                <a:cs typeface="微软雅黑"/>
              </a:rPr>
              <a:t>科学中心合作开发了</a:t>
            </a:r>
            <a:r>
              <a:rPr lang="en-US" altLang="zh-CN" i="1" u="sng" dirty="0">
                <a:latin typeface="微软雅黑"/>
                <a:ea typeface="微软雅黑"/>
                <a:cs typeface="微软雅黑"/>
              </a:rPr>
              <a:t>WINS</a:t>
            </a:r>
            <a:r>
              <a:rPr lang="zh-CN" altLang="en-US" i="1" u="sng" dirty="0">
                <a:latin typeface="微软雅黑"/>
                <a:ea typeface="微软雅黑"/>
                <a:cs typeface="微软雅黑"/>
              </a:rPr>
              <a:t>节点</a:t>
            </a:r>
          </a:p>
        </p:txBody>
      </p:sp>
      <p:sp>
        <p:nvSpPr>
          <p:cNvPr id="12" name="矩形 10"/>
          <p:cNvSpPr>
            <a:spLocks noChangeArrowheads="1"/>
          </p:cNvSpPr>
          <p:nvPr/>
        </p:nvSpPr>
        <p:spPr bwMode="auto">
          <a:xfrm>
            <a:off x="5364813" y="4177407"/>
            <a:ext cx="3408127" cy="2031325"/>
          </a:xfrm>
          <a:prstGeom prst="rect">
            <a:avLst/>
          </a:prstGeom>
          <a:noFill/>
          <a:ln w="9525">
            <a:noFill/>
            <a:miter lim="800000"/>
            <a:headEnd/>
            <a:tailEnd/>
          </a:ln>
        </p:spPr>
        <p:txBody>
          <a:bodyPr wrap="square">
            <a:spAutoFit/>
          </a:bodyPr>
          <a:lstStyle/>
          <a:p>
            <a:r>
              <a:rPr lang="en-US" altLang="zh-CN" dirty="0">
                <a:latin typeface="微软雅黑"/>
                <a:ea typeface="微软雅黑"/>
                <a:cs typeface="微软雅黑"/>
              </a:rPr>
              <a:t>1999</a:t>
            </a:r>
            <a:r>
              <a:rPr lang="zh-CN" altLang="en-US" dirty="0">
                <a:latin typeface="微软雅黑"/>
                <a:ea typeface="微软雅黑"/>
                <a:cs typeface="微软雅黑"/>
              </a:rPr>
              <a:t>年，该校发布了</a:t>
            </a:r>
            <a:r>
              <a:rPr lang="en-US" altLang="zh-CN" i="1" u="sng" dirty="0" err="1">
                <a:latin typeface="微软雅黑"/>
                <a:ea typeface="微软雅黑"/>
                <a:cs typeface="微软雅黑"/>
              </a:rPr>
              <a:t>WeC</a:t>
            </a:r>
            <a:r>
              <a:rPr lang="zh-CN" altLang="en-US" i="1" u="sng" dirty="0">
                <a:latin typeface="微软雅黑"/>
                <a:ea typeface="微软雅黑"/>
                <a:cs typeface="微软雅黑"/>
              </a:rPr>
              <a:t>节点 </a:t>
            </a:r>
            <a:endParaRPr lang="en-US" altLang="zh-CN" i="1" u="sng" dirty="0">
              <a:latin typeface="微软雅黑"/>
              <a:ea typeface="微软雅黑"/>
              <a:cs typeface="微软雅黑"/>
            </a:endParaRPr>
          </a:p>
          <a:p>
            <a:endParaRPr lang="en-US" altLang="zh-CN" dirty="0" smtClean="0">
              <a:latin typeface="微软雅黑"/>
              <a:ea typeface="微软雅黑"/>
              <a:cs typeface="微软雅黑"/>
            </a:endParaRPr>
          </a:p>
          <a:p>
            <a:endParaRPr lang="en-US" altLang="zh-CN" dirty="0">
              <a:latin typeface="微软雅黑"/>
              <a:ea typeface="微软雅黑"/>
              <a:cs typeface="微软雅黑"/>
            </a:endParaRPr>
          </a:p>
          <a:p>
            <a:endParaRPr lang="en-US" altLang="zh-CN" dirty="0">
              <a:latin typeface="微软雅黑"/>
              <a:ea typeface="微软雅黑"/>
              <a:cs typeface="微软雅黑"/>
            </a:endParaRPr>
          </a:p>
          <a:p>
            <a:r>
              <a:rPr lang="zh-CN" altLang="en-US" dirty="0">
                <a:latin typeface="微软雅黑"/>
                <a:ea typeface="微软雅黑"/>
                <a:cs typeface="微软雅黑"/>
              </a:rPr>
              <a:t>之后，该校又发布了一系列节点，包括</a:t>
            </a:r>
            <a:r>
              <a:rPr lang="en-US" altLang="zh-CN" i="1" u="sng" dirty="0">
                <a:latin typeface="微软雅黑"/>
                <a:ea typeface="微软雅黑"/>
                <a:cs typeface="微软雅黑"/>
              </a:rPr>
              <a:t>Mica</a:t>
            </a:r>
            <a:r>
              <a:rPr lang="zh-CN" altLang="en-US" dirty="0">
                <a:latin typeface="微软雅黑"/>
                <a:ea typeface="微软雅黑"/>
                <a:cs typeface="微软雅黑"/>
              </a:rPr>
              <a:t>、</a:t>
            </a:r>
            <a:r>
              <a:rPr lang="en-US" altLang="zh-CN" i="1" u="sng" dirty="0">
                <a:latin typeface="微软雅黑"/>
                <a:ea typeface="微软雅黑"/>
                <a:cs typeface="微软雅黑"/>
              </a:rPr>
              <a:t>Mica2</a:t>
            </a:r>
            <a:r>
              <a:rPr lang="zh-CN" altLang="en-US" dirty="0">
                <a:latin typeface="微软雅黑"/>
                <a:ea typeface="微软雅黑"/>
                <a:cs typeface="微软雅黑"/>
              </a:rPr>
              <a:t>、</a:t>
            </a:r>
            <a:r>
              <a:rPr lang="en-US" altLang="zh-CN" i="1" u="sng" dirty="0">
                <a:latin typeface="微软雅黑"/>
                <a:ea typeface="微软雅黑"/>
                <a:cs typeface="微软雅黑"/>
              </a:rPr>
              <a:t>Mica2Dot</a:t>
            </a:r>
            <a:r>
              <a:rPr lang="zh-CN" altLang="en-US" dirty="0">
                <a:latin typeface="微软雅黑"/>
                <a:ea typeface="微软雅黑"/>
                <a:cs typeface="微软雅黑"/>
              </a:rPr>
              <a:t>，</a:t>
            </a:r>
            <a:r>
              <a:rPr lang="en-US" altLang="zh-CN" i="1" u="sng" dirty="0" err="1">
                <a:latin typeface="微软雅黑"/>
                <a:ea typeface="微软雅黑"/>
                <a:cs typeface="微软雅黑"/>
              </a:rPr>
              <a:t>MicaZ</a:t>
            </a:r>
            <a:r>
              <a:rPr lang="en-US" altLang="zh-CN" dirty="0">
                <a:latin typeface="微软雅黑"/>
                <a:ea typeface="微软雅黑"/>
                <a:cs typeface="微软雅黑"/>
              </a:rPr>
              <a:t> </a:t>
            </a:r>
            <a:endParaRPr lang="zh-CN" altLang="en-US" dirty="0">
              <a:latin typeface="微软雅黑"/>
              <a:ea typeface="微软雅黑"/>
              <a:cs typeface="微软雅黑"/>
            </a:endParaRPr>
          </a:p>
        </p:txBody>
      </p:sp>
    </p:spTree>
    <p:extLst>
      <p:ext uri="{BB962C8B-B14F-4D97-AF65-F5344CB8AC3E}">
        <p14:creationId xmlns:p14="http://schemas.microsoft.com/office/powerpoint/2010/main" val="6620385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500"/>
                                        <p:tgtEl>
                                          <p:spTgt spid="1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fade">
                                      <p:cBhvr>
                                        <p:cTn id="46" dur="500"/>
                                        <p:tgtEl>
                                          <p:spTgt spid="1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4" end="4"/>
                                            </p:txEl>
                                          </p:spTgt>
                                        </p:tgtEl>
                                        <p:attrNameLst>
                                          <p:attrName>style.visibility</p:attrName>
                                        </p:attrNameLst>
                                      </p:cBhvr>
                                      <p:to>
                                        <p:strVal val="visible"/>
                                      </p:to>
                                    </p:set>
                                    <p:animEffect transition="in" filter="fade">
                                      <p:cBhvr>
                                        <p:cTn id="5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4194559" cy="4351338"/>
          </a:xfrm>
        </p:spPr>
        <p:txBody>
          <a:bodyPr>
            <a:normAutofit fontScale="77500" lnSpcReduction="20000"/>
          </a:bodyPr>
          <a:lstStyle/>
          <a:p>
            <a:pPr>
              <a:lnSpc>
                <a:spcPct val="150000"/>
              </a:lnSpc>
              <a:spcBef>
                <a:spcPts val="0"/>
              </a:spcBef>
              <a:buFont typeface="Wingdings" panose="05000000000000000000" pitchFamily="2" charset="2"/>
              <a:buChar char="n"/>
            </a:pPr>
            <a:r>
              <a:rPr lang="zh-CN" altLang="en-US" dirty="0" smtClean="0">
                <a:latin typeface="微软雅黑"/>
                <a:ea typeface="微软雅黑"/>
                <a:cs typeface="微软雅黑"/>
              </a:rPr>
              <a:t>加州</a:t>
            </a:r>
            <a:r>
              <a:rPr lang="zh-CN" altLang="en-US" dirty="0">
                <a:latin typeface="微软雅黑"/>
                <a:ea typeface="微软雅黑"/>
                <a:cs typeface="微软雅黑"/>
              </a:rPr>
              <a:t>大学伯</a:t>
            </a:r>
            <a:r>
              <a:rPr lang="zh-CN" altLang="en-US" dirty="0" smtClean="0">
                <a:latin typeface="微软雅黑"/>
                <a:ea typeface="微软雅黑"/>
                <a:cs typeface="微软雅黑"/>
              </a:rPr>
              <a:t>克利分校</a:t>
            </a:r>
            <a:r>
              <a:rPr lang="en-US" altLang="zh-CN" dirty="0" smtClean="0">
                <a:latin typeface="微软雅黑"/>
                <a:ea typeface="微软雅黑"/>
                <a:cs typeface="微软雅黑"/>
              </a:rPr>
              <a:t>2002</a:t>
            </a:r>
            <a:r>
              <a:rPr lang="zh-CN" altLang="en-US" dirty="0">
                <a:latin typeface="微软雅黑"/>
                <a:ea typeface="微软雅黑"/>
                <a:cs typeface="微软雅黑"/>
              </a:rPr>
              <a:t>年</a:t>
            </a:r>
          </a:p>
          <a:p>
            <a:pPr>
              <a:lnSpc>
                <a:spcPct val="150000"/>
              </a:lnSpc>
              <a:spcBef>
                <a:spcPts val="0"/>
              </a:spcBef>
              <a:buFont typeface="Wingdings" panose="05000000000000000000" pitchFamily="2" charset="2"/>
              <a:buChar char="n"/>
            </a:pPr>
            <a:r>
              <a:rPr lang="zh-CN" altLang="en-US" b="1" dirty="0">
                <a:solidFill>
                  <a:srgbClr val="0033CC"/>
                </a:solidFill>
                <a:latin typeface="微软雅黑"/>
                <a:ea typeface="微软雅黑"/>
                <a:cs typeface="微软雅黑"/>
              </a:rPr>
              <a:t>美国大鸭岛（</a:t>
            </a:r>
            <a:r>
              <a:rPr lang="en-US" altLang="zh-CN" b="1" dirty="0">
                <a:solidFill>
                  <a:srgbClr val="0033CC"/>
                </a:solidFill>
                <a:latin typeface="微软雅黑"/>
                <a:ea typeface="微软雅黑"/>
                <a:cs typeface="微软雅黑"/>
              </a:rPr>
              <a:t>Great Duck Island</a:t>
            </a:r>
            <a:r>
              <a:rPr lang="zh-CN" altLang="en-US" b="1" dirty="0">
                <a:solidFill>
                  <a:srgbClr val="0033CC"/>
                </a:solidFill>
                <a:latin typeface="微软雅黑"/>
                <a:ea typeface="微软雅黑"/>
                <a:cs typeface="微软雅黑"/>
              </a:rPr>
              <a:t>）</a:t>
            </a:r>
          </a:p>
          <a:p>
            <a:pPr>
              <a:lnSpc>
                <a:spcPct val="150000"/>
              </a:lnSpc>
              <a:spcBef>
                <a:spcPts val="0"/>
              </a:spcBef>
              <a:buFont typeface="Wingdings" panose="05000000000000000000" pitchFamily="2" charset="2"/>
              <a:buChar char="n"/>
            </a:pPr>
            <a:r>
              <a:rPr lang="en-US" altLang="zh-CN" dirty="0">
                <a:latin typeface="微软雅黑"/>
                <a:ea typeface="微软雅黑"/>
                <a:cs typeface="微软雅黑"/>
              </a:rPr>
              <a:t>32</a:t>
            </a:r>
            <a:r>
              <a:rPr lang="zh-CN" altLang="en-US" dirty="0">
                <a:latin typeface="微软雅黑"/>
                <a:ea typeface="微软雅黑"/>
                <a:cs typeface="微软雅黑"/>
              </a:rPr>
              <a:t>个</a:t>
            </a:r>
            <a:r>
              <a:rPr lang="en-US" altLang="zh-CN" dirty="0">
                <a:latin typeface="微软雅黑"/>
                <a:ea typeface="微软雅黑"/>
                <a:cs typeface="微软雅黑"/>
              </a:rPr>
              <a:t>MICA</a:t>
            </a:r>
            <a:r>
              <a:rPr lang="zh-CN" altLang="en-US" dirty="0">
                <a:latin typeface="微软雅黑"/>
                <a:ea typeface="微软雅黑"/>
                <a:cs typeface="微软雅黑"/>
              </a:rPr>
              <a:t>节点</a:t>
            </a:r>
            <a:endParaRPr lang="en-US" altLang="zh-CN"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dirty="0">
                <a:latin typeface="微软雅黑"/>
                <a:ea typeface="微软雅黑"/>
                <a:cs typeface="微软雅黑"/>
              </a:rPr>
              <a:t>数据采集内容：</a:t>
            </a:r>
            <a:r>
              <a:rPr lang="zh-CN" altLang="en-US" b="1" dirty="0">
                <a:solidFill>
                  <a:srgbClr val="0033CC"/>
                </a:solidFill>
                <a:latin typeface="微软雅黑"/>
                <a:ea typeface="微软雅黑"/>
                <a:cs typeface="微软雅黑"/>
              </a:rPr>
              <a:t>温度、湿度、光照和大气压力</a:t>
            </a:r>
            <a:endParaRPr lang="en-US" altLang="zh-CN" b="1" dirty="0">
              <a:solidFill>
                <a:srgbClr val="0033CC"/>
              </a:solidFill>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dirty="0">
                <a:latin typeface="微软雅黑"/>
                <a:ea typeface="微软雅黑"/>
                <a:cs typeface="微软雅黑"/>
              </a:rPr>
              <a:t>监测目的：持续监测海燕在繁殖季节的习性，收集相关环境数据供动物学家分析</a:t>
            </a:r>
            <a:r>
              <a:rPr lang="zh-CN" altLang="en-US" dirty="0" smtClean="0">
                <a:latin typeface="微软雅黑"/>
                <a:ea typeface="微软雅黑"/>
                <a:cs typeface="微软雅黑"/>
              </a:rPr>
              <a:t>。</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594014" y="533400"/>
            <a:ext cx="8804277" cy="995679"/>
          </a:xfrm>
        </p:spPr>
        <p:txBody>
          <a:bodyPr/>
          <a:lstStyle/>
          <a:p>
            <a:r>
              <a:rPr kumimoji="1" lang="zh-CN" altLang="en-US" dirty="0" smtClean="0"/>
              <a:t>传感器发展史</a:t>
            </a:r>
            <a:r>
              <a:rPr kumimoji="1" lang="en-US" altLang="zh-CN" dirty="0" smtClean="0"/>
              <a:t>: </a:t>
            </a:r>
            <a:r>
              <a:rPr kumimoji="1" lang="zh-CN" altLang="en-US" dirty="0" smtClean="0">
                <a:solidFill>
                  <a:srgbClr val="FFFF00"/>
                </a:solidFill>
              </a:rPr>
              <a:t>“智能尘埃”的具体实现</a:t>
            </a:r>
            <a:endParaRPr kumimoji="1" lang="zh-CN" altLang="en-US" dirty="0">
              <a:solidFill>
                <a:srgbClr val="FFFF00"/>
              </a:solidFill>
            </a:endParaRPr>
          </a:p>
        </p:txBody>
      </p:sp>
      <p:pic>
        <p:nvPicPr>
          <p:cNvPr id="5" name="图片 3" descr="图片1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7336" y="2317350"/>
            <a:ext cx="397510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2855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4181889" cy="4351338"/>
          </a:xfrm>
        </p:spPr>
        <p:txBody>
          <a:bodyPr>
            <a:normAutofit/>
          </a:bodyPr>
          <a:lstStyle/>
          <a:p>
            <a:pPr>
              <a:lnSpc>
                <a:spcPct val="150000"/>
              </a:lnSpc>
              <a:buFont typeface="Wingdings" panose="05000000000000000000" pitchFamily="2" charset="2"/>
              <a:buChar char="n"/>
            </a:pPr>
            <a:r>
              <a:rPr lang="zh-CN" altLang="zh-CN" sz="2200" dirty="0">
                <a:latin typeface="微软雅黑"/>
                <a:ea typeface="微软雅黑"/>
                <a:cs typeface="微软雅黑"/>
              </a:rPr>
              <a:t>前哈佛大学计算机系教授，现任谷歌研究中心资深研究员的</a:t>
            </a:r>
            <a:r>
              <a:rPr lang="en-US" altLang="zh-CN" sz="2200" dirty="0">
                <a:latin typeface="微软雅黑"/>
                <a:ea typeface="微软雅黑"/>
                <a:cs typeface="微软雅黑"/>
              </a:rPr>
              <a:t>Matt Welsh</a:t>
            </a:r>
            <a:r>
              <a:rPr lang="zh-CN" altLang="en-US" sz="2200" dirty="0">
                <a:latin typeface="微软雅黑"/>
                <a:ea typeface="微软雅黑"/>
                <a:cs typeface="微软雅黑"/>
              </a:rPr>
              <a:t>认为</a:t>
            </a:r>
            <a:r>
              <a:rPr lang="zh-CN" altLang="zh-CN" sz="2200" dirty="0">
                <a:latin typeface="微软雅黑"/>
                <a:ea typeface="微软雅黑"/>
                <a:cs typeface="微软雅黑"/>
              </a:rPr>
              <a:t>，最早的无线传感器网络原型系统是美国军方于</a:t>
            </a:r>
            <a:r>
              <a:rPr lang="en-US" altLang="zh-CN" sz="2200" dirty="0">
                <a:latin typeface="微软雅黑"/>
                <a:ea typeface="微软雅黑"/>
                <a:cs typeface="微软雅黑"/>
              </a:rPr>
              <a:t>1967</a:t>
            </a:r>
            <a:r>
              <a:rPr lang="zh-CN" altLang="zh-CN" sz="2200" dirty="0">
                <a:latin typeface="微软雅黑"/>
                <a:ea typeface="微软雅黑"/>
                <a:cs typeface="微软雅黑"/>
              </a:rPr>
              <a:t>年在越南战争期间部署的</a:t>
            </a:r>
            <a:r>
              <a:rPr lang="zh-CN" altLang="zh-CN" sz="2200" b="1" dirty="0">
                <a:solidFill>
                  <a:srgbClr val="FF0000"/>
                </a:solidFill>
                <a:latin typeface="微软雅黑"/>
                <a:ea typeface="微软雅黑"/>
                <a:cs typeface="微软雅黑"/>
              </a:rPr>
              <a:t>“雪屋”系统</a:t>
            </a:r>
            <a:r>
              <a:rPr lang="zh-CN" altLang="zh-CN" sz="2200" dirty="0">
                <a:latin typeface="微软雅黑"/>
                <a:ea typeface="微软雅黑"/>
                <a:cs typeface="微软雅黑"/>
              </a:rPr>
              <a:t>（</a:t>
            </a:r>
            <a:r>
              <a:rPr lang="en-US" altLang="zh-CN" sz="2200" dirty="0">
                <a:latin typeface="微软雅黑"/>
                <a:ea typeface="微软雅黑"/>
                <a:cs typeface="微软雅黑"/>
              </a:rPr>
              <a:t>IGLOO WHITE</a:t>
            </a:r>
            <a:r>
              <a:rPr lang="zh-CN" altLang="zh-CN" sz="2200" dirty="0" smtClean="0">
                <a:latin typeface="微软雅黑"/>
                <a:ea typeface="微软雅黑"/>
                <a:cs typeface="微软雅黑"/>
              </a:rPr>
              <a:t>）</a:t>
            </a:r>
            <a:r>
              <a:rPr lang="zh-CN" altLang="en-US" sz="2200" dirty="0" smtClean="0">
                <a:latin typeface="微软雅黑"/>
                <a:ea typeface="微软雅黑"/>
                <a:cs typeface="微软雅黑"/>
              </a:rPr>
              <a:t>及后来的</a:t>
            </a:r>
            <a:r>
              <a:rPr lang="zh-CN" altLang="en-US" sz="2200" b="1" dirty="0" smtClean="0">
                <a:solidFill>
                  <a:srgbClr val="FF0000"/>
                </a:solidFill>
                <a:latin typeface="微软雅黑"/>
                <a:ea typeface="微软雅黑"/>
                <a:cs typeface="微软雅黑"/>
              </a:rPr>
              <a:t>“热带树”</a:t>
            </a:r>
            <a:endParaRPr lang="en-US" altLang="zh-CN" sz="2200" b="1" dirty="0">
              <a:solidFill>
                <a:srgbClr val="FF0000"/>
              </a:solidFill>
              <a:latin typeface="微软雅黑"/>
              <a:ea typeface="微软雅黑"/>
              <a:cs typeface="微软雅黑"/>
            </a:endParaRPr>
          </a:p>
          <a:p>
            <a:pPr>
              <a:lnSpc>
                <a:spcPct val="150000"/>
              </a:lnSpc>
            </a:pPr>
            <a:endParaRPr kumimoji="1" lang="zh-CN" altLang="en-US" sz="22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传感器发展史：</a:t>
            </a:r>
            <a:r>
              <a:rPr kumimoji="1" lang="zh-CN" altLang="en-US" dirty="0" smtClean="0">
                <a:solidFill>
                  <a:srgbClr val="FFFF00"/>
                </a:solidFill>
              </a:rPr>
              <a:t>更早的无线传感网</a:t>
            </a:r>
            <a:endParaRPr kumimoji="1" lang="zh-CN" altLang="en-US" dirty="0">
              <a:solidFill>
                <a:srgbClr val="FFFF00"/>
              </a:solidFill>
            </a:endParaRPr>
          </a:p>
        </p:txBody>
      </p:sp>
      <p:pic>
        <p:nvPicPr>
          <p:cNvPr id="5" name="Picture 2" descr="http://www.mdw.la/_/rsrc/1293474983788/home/mdw-venice.jpg?height=200&amp;width=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782" y="1829380"/>
            <a:ext cx="2101850" cy="2303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https://encrypted-tbn2.gstatic.com/images?q=tbn:ANd9GcTj7nL3slrsMvnVkqT-aqXOM1VPuVIACqDPXrtxcpXYmdjNkdkm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744" y="4205867"/>
            <a:ext cx="2816225" cy="201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5661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381" y="609600"/>
            <a:ext cx="8016114" cy="839788"/>
          </a:xfrm>
        </p:spPr>
        <p:txBody>
          <a:bodyPr/>
          <a:lstStyle/>
          <a:p>
            <a:r>
              <a:rPr lang="zh-CN" altLang="en-US" sz="3200" dirty="0">
                <a:solidFill>
                  <a:srgbClr val="FFFF00"/>
                </a:solidFill>
              </a:rPr>
              <a:t>传感器网络的发展历史</a:t>
            </a:r>
          </a:p>
        </p:txBody>
      </p:sp>
      <p:pic>
        <p:nvPicPr>
          <p:cNvPr id="1631237" name="Picture 5"/>
          <p:cNvPicPr>
            <a:picLocks noChangeAspect="1" noChangeArrowheads="1"/>
          </p:cNvPicPr>
          <p:nvPr/>
        </p:nvPicPr>
        <p:blipFill>
          <a:blip r:embed="rId3" cstate="print"/>
          <a:srcRect/>
          <a:stretch>
            <a:fillRect/>
          </a:stretch>
        </p:blipFill>
        <p:spPr bwMode="auto">
          <a:xfrm>
            <a:off x="4643438" y="2157787"/>
            <a:ext cx="4103096" cy="3576149"/>
          </a:xfrm>
          <a:prstGeom prst="rect">
            <a:avLst/>
          </a:prstGeom>
          <a:noFill/>
          <a:ln w="9525" algn="ctr">
            <a:noFill/>
            <a:miter lim="800000"/>
            <a:headEnd/>
            <a:tailEnd/>
          </a:ln>
        </p:spPr>
      </p:pic>
      <p:sp>
        <p:nvSpPr>
          <p:cNvPr id="1631240" name="Text Box 8"/>
          <p:cNvSpPr txBox="1">
            <a:spLocks noChangeArrowheads="1"/>
          </p:cNvSpPr>
          <p:nvPr/>
        </p:nvSpPr>
        <p:spPr bwMode="auto">
          <a:xfrm>
            <a:off x="993775" y="1524000"/>
            <a:ext cx="8150225" cy="577081"/>
          </a:xfrm>
          <a:prstGeom prst="rect">
            <a:avLst/>
          </a:prstGeom>
          <a:noFill/>
          <a:ln w="9525" algn="ctr">
            <a:noFill/>
            <a:miter lim="800000"/>
          </a:ln>
        </p:spPr>
        <p:txBody>
          <a:bodyPr vert="horz" wrap="square">
            <a:spAutoFit/>
          </a:bodyPr>
          <a:lstStyle/>
          <a:p>
            <a:pPr>
              <a:lnSpc>
                <a:spcPct val="150000"/>
              </a:lnSpc>
            </a:pPr>
            <a:r>
              <a:rPr lang="zh-CN" altLang="en-US" sz="2100" b="1" dirty="0">
                <a:solidFill>
                  <a:srgbClr val="FF0000"/>
                </a:solidFill>
                <a:latin typeface="楷体_GB2312" pitchFamily="49" charset="-122"/>
                <a:ea typeface="楷体_GB2312" pitchFamily="49" charset="-122"/>
              </a:rPr>
              <a:t>最早可以追溯二十世纪</a:t>
            </a:r>
            <a:r>
              <a:rPr lang="en-US" altLang="zh-CN" sz="2100" b="1" dirty="0">
                <a:solidFill>
                  <a:srgbClr val="FF0000"/>
                </a:solidFill>
                <a:latin typeface="楷体_GB2312" pitchFamily="49" charset="-122"/>
                <a:ea typeface="楷体_GB2312" pitchFamily="49" charset="-122"/>
              </a:rPr>
              <a:t>70</a:t>
            </a:r>
            <a:r>
              <a:rPr lang="zh-CN" altLang="en-US" sz="2100" b="1" dirty="0">
                <a:solidFill>
                  <a:srgbClr val="FF0000"/>
                </a:solidFill>
                <a:latin typeface="楷体_GB2312" pitchFamily="49" charset="-122"/>
                <a:ea typeface="楷体_GB2312" pitchFamily="49" charset="-122"/>
              </a:rPr>
              <a:t>年代越战时期使用的传统的传感器系统。</a:t>
            </a:r>
          </a:p>
        </p:txBody>
      </p:sp>
      <p:pic>
        <p:nvPicPr>
          <p:cNvPr id="1631241" name="Picture 9"/>
          <p:cNvPicPr>
            <a:picLocks noChangeAspect="1" noChangeArrowheads="1"/>
          </p:cNvPicPr>
          <p:nvPr/>
        </p:nvPicPr>
        <p:blipFill>
          <a:blip r:embed="rId4" cstate="print"/>
          <a:srcRect/>
          <a:stretch>
            <a:fillRect/>
          </a:stretch>
        </p:blipFill>
        <p:spPr bwMode="auto">
          <a:xfrm>
            <a:off x="612775" y="2157787"/>
            <a:ext cx="3883025" cy="3576149"/>
          </a:xfrm>
          <a:prstGeom prst="rect">
            <a:avLst/>
          </a:prstGeom>
          <a:noFill/>
          <a:ln w="9525" algn="ctr">
            <a:noFill/>
            <a:miter lim="800000"/>
            <a:headEnd/>
            <a:tailEnd/>
          </a:ln>
        </p:spPr>
      </p:pic>
      <p:sp>
        <p:nvSpPr>
          <p:cNvPr id="1631244" name="AutoShape 12"/>
          <p:cNvSpPr>
            <a:spLocks noChangeArrowheads="1"/>
          </p:cNvSpPr>
          <p:nvPr/>
        </p:nvSpPr>
        <p:spPr bwMode="auto">
          <a:xfrm>
            <a:off x="3921125" y="5761645"/>
            <a:ext cx="2592387" cy="864394"/>
          </a:xfrm>
          <a:prstGeom prst="wedgeEllipseCallout">
            <a:avLst>
              <a:gd name="adj1" fmla="val -36388"/>
              <a:gd name="adj2" fmla="val -49619"/>
            </a:avLst>
          </a:prstGeom>
          <a:gradFill rotWithShape="1">
            <a:gsLst>
              <a:gs pos="0">
                <a:srgbClr val="FFFF00"/>
              </a:gs>
              <a:gs pos="50000">
                <a:srgbClr val="FFFFFF"/>
              </a:gs>
              <a:gs pos="100000">
                <a:srgbClr val="FFFF00"/>
              </a:gs>
            </a:gsLst>
            <a:lin ang="5400000" scaled="1"/>
          </a:gradFill>
          <a:ln w="9525">
            <a:miter lim="800000"/>
          </a:ln>
          <a:scene3d>
            <a:camera prst="legacyObliqueBottomLeft"/>
            <a:lightRig rig="legacyFlat3" dir="t"/>
          </a:scene3d>
          <a:sp3d extrusionH="430200" prstMaterial="legacyMatte">
            <a:bevelT w="13500" h="13500" prst="angle"/>
            <a:bevelB w="13500" h="13500" prst="angle"/>
            <a:extrusionClr>
              <a:srgbClr val="FFFF00"/>
            </a:extrusionClr>
          </a:sp3d>
        </p:spPr>
        <p:txBody>
          <a:bodyPr>
            <a:flatTx/>
          </a:bodyPr>
          <a:lstStyle/>
          <a:p>
            <a:pPr algn="ctr">
              <a:lnSpc>
                <a:spcPct val="150000"/>
              </a:lnSpc>
            </a:pPr>
            <a:r>
              <a:rPr lang="zh-CN" altLang="en-US" b="1" dirty="0">
                <a:solidFill>
                  <a:srgbClr val="000066"/>
                </a:solidFill>
                <a:latin typeface="微软雅黑" pitchFamily="34" charset="-122"/>
                <a:ea typeface="微软雅黑" pitchFamily="34" charset="-122"/>
                <a:cs typeface="汉仪超粗宋简"/>
              </a:rPr>
              <a:t>胡志明小道</a:t>
            </a:r>
          </a:p>
        </p:txBody>
      </p:sp>
    </p:spTree>
    <p:extLst>
      <p:ext uri="{BB962C8B-B14F-4D97-AF65-F5344CB8AC3E}">
        <p14:creationId xmlns:p14="http://schemas.microsoft.com/office/powerpoint/2010/main" val="16121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31240"/>
                                        </p:tgtEl>
                                        <p:attrNameLst>
                                          <p:attrName>style.visibility</p:attrName>
                                        </p:attrNameLst>
                                      </p:cBhvr>
                                      <p:to>
                                        <p:strVal val="visible"/>
                                      </p:to>
                                    </p:set>
                                    <p:anim calcmode="lin" valueType="num">
                                      <p:cBhvr>
                                        <p:cTn id="7" dur="1000" fill="hold"/>
                                        <p:tgtEl>
                                          <p:spTgt spid="1631240"/>
                                        </p:tgtEl>
                                        <p:attrNameLst>
                                          <p:attrName>ppt_w</p:attrName>
                                        </p:attrNameLst>
                                      </p:cBhvr>
                                      <p:tavLst>
                                        <p:tav tm="0">
                                          <p:val>
                                            <p:strVal val="#ppt_w*0.70"/>
                                          </p:val>
                                        </p:tav>
                                        <p:tav tm="100000">
                                          <p:val>
                                            <p:strVal val="#ppt_w"/>
                                          </p:val>
                                        </p:tav>
                                      </p:tavLst>
                                    </p:anim>
                                    <p:anim calcmode="lin" valueType="num">
                                      <p:cBhvr>
                                        <p:cTn id="8" dur="1000" fill="hold"/>
                                        <p:tgtEl>
                                          <p:spTgt spid="1631240"/>
                                        </p:tgtEl>
                                        <p:attrNameLst>
                                          <p:attrName>ppt_h</p:attrName>
                                        </p:attrNameLst>
                                      </p:cBhvr>
                                      <p:tavLst>
                                        <p:tav tm="0">
                                          <p:val>
                                            <p:strVal val="#ppt_h"/>
                                          </p:val>
                                        </p:tav>
                                        <p:tav tm="100000">
                                          <p:val>
                                            <p:strVal val="#ppt_h"/>
                                          </p:val>
                                        </p:tav>
                                      </p:tavLst>
                                    </p:anim>
                                    <p:animEffect transition="in" filter="fade">
                                      <p:cBhvr>
                                        <p:cTn id="9" dur="1000"/>
                                        <p:tgtEl>
                                          <p:spTgt spid="1631240"/>
                                        </p:tgtEl>
                                      </p:cBhvr>
                                    </p:animEffect>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1631241"/>
                                        </p:tgtEl>
                                        <p:attrNameLst>
                                          <p:attrName>style.visibility</p:attrName>
                                        </p:attrNameLst>
                                      </p:cBhvr>
                                      <p:to>
                                        <p:strVal val="visible"/>
                                      </p:to>
                                    </p:set>
                                    <p:animEffect transition="in" filter="blinds(horizontal)">
                                      <p:cBhvr>
                                        <p:cTn id="13" dur="500"/>
                                        <p:tgtEl>
                                          <p:spTgt spid="1631241"/>
                                        </p:tgtEl>
                                      </p:cBhvr>
                                    </p:animEffect>
                                  </p:childTnLst>
                                </p:cTn>
                              </p:par>
                              <p:par>
                                <p:cTn id="14" presetID="3" presetClass="entr" presetSubtype="10" fill="hold" nodeType="withEffect">
                                  <p:stCondLst>
                                    <p:cond delay="0"/>
                                  </p:stCondLst>
                                  <p:childTnLst>
                                    <p:set>
                                      <p:cBhvr>
                                        <p:cTn id="15" dur="1" fill="hold">
                                          <p:stCondLst>
                                            <p:cond delay="0"/>
                                          </p:stCondLst>
                                        </p:cTn>
                                        <p:tgtEl>
                                          <p:spTgt spid="1631237"/>
                                        </p:tgtEl>
                                        <p:attrNameLst>
                                          <p:attrName>style.visibility</p:attrName>
                                        </p:attrNameLst>
                                      </p:cBhvr>
                                      <p:to>
                                        <p:strVal val="visible"/>
                                      </p:to>
                                    </p:set>
                                    <p:animEffect transition="in" filter="blinds(horizontal)">
                                      <p:cBhvr>
                                        <p:cTn id="16" dur="500"/>
                                        <p:tgtEl>
                                          <p:spTgt spid="1631237"/>
                                        </p:tgtEl>
                                      </p:cBhvr>
                                    </p:animEffect>
                                  </p:childTnLst>
                                </p:cTn>
                              </p:par>
                              <p:par>
                                <p:cTn id="17" presetID="12" presetClass="entr" presetSubtype="4" fill="hold" nodeType="withEffect">
                                  <p:stCondLst>
                                    <p:cond delay="0"/>
                                  </p:stCondLst>
                                  <p:childTnLst>
                                    <p:set>
                                      <p:cBhvr>
                                        <p:cTn id="18" dur="1" fill="hold">
                                          <p:stCondLst>
                                            <p:cond delay="0"/>
                                          </p:stCondLst>
                                        </p:cTn>
                                        <p:tgtEl>
                                          <p:spTgt spid="1631244"/>
                                        </p:tgtEl>
                                        <p:attrNameLst>
                                          <p:attrName>style.visibility</p:attrName>
                                        </p:attrNameLst>
                                      </p:cBhvr>
                                      <p:to>
                                        <p:strVal val="visible"/>
                                      </p:to>
                                    </p:set>
                                    <p:animEffect transition="in" filter="slide(fromBottom)">
                                      <p:cBhvr>
                                        <p:cTn id="19" dur="500"/>
                                        <p:tgtEl>
                                          <p:spTgt spid="1631244"/>
                                        </p:tgtEl>
                                      </p:cBhvr>
                                    </p:animEffect>
                                  </p:childTnLst>
                                </p:cTn>
                              </p:par>
                            </p:childTnLst>
                          </p:cTn>
                        </p:par>
                        <p:par>
                          <p:cTn id="20" fill="hold">
                            <p:stCondLst>
                              <p:cond delay="1500"/>
                            </p:stCondLst>
                            <p:childTnLst>
                              <p:par>
                                <p:cTn id="21" presetID="26" presetClass="emph" presetSubtype="0" fill="hold" nodeType="afterEffect">
                                  <p:stCondLst>
                                    <p:cond delay="0"/>
                                  </p:stCondLst>
                                  <p:childTnLst>
                                    <p:animEffect transition="out" filter="fade">
                                      <p:cBhvr>
                                        <p:cTn id="22" dur="500" tmFilter="0, 0; .2, .5; .8, .5; 1, 0"/>
                                        <p:tgtEl>
                                          <p:spTgt spid="1631241"/>
                                        </p:tgtEl>
                                      </p:cBhvr>
                                    </p:animEffect>
                                    <p:animScale>
                                      <p:cBhvr>
                                        <p:cTn id="23" dur="250" autoRev="1" fill="hold"/>
                                        <p:tgtEl>
                                          <p:spTgt spid="1631241"/>
                                        </p:tgtEl>
                                      </p:cBhvr>
                                      <p:by x="105000" y="105000"/>
                                    </p:animScale>
                                  </p:childTnLst>
                                </p:cTn>
                              </p:par>
                            </p:childTnLst>
                          </p:cTn>
                        </p:par>
                        <p:par>
                          <p:cTn id="24" fill="hold">
                            <p:stCondLst>
                              <p:cond delay="2000"/>
                            </p:stCondLst>
                            <p:childTnLst>
                              <p:par>
                                <p:cTn id="25" presetID="26" presetClass="emph" presetSubtype="0" fill="hold" nodeType="afterEffect">
                                  <p:stCondLst>
                                    <p:cond delay="0"/>
                                  </p:stCondLst>
                                  <p:childTnLst>
                                    <p:animEffect transition="out" filter="fade">
                                      <p:cBhvr>
                                        <p:cTn id="26" dur="500" tmFilter="0, 0; .2, .5; .8, .5; 1, 0"/>
                                        <p:tgtEl>
                                          <p:spTgt spid="1631237"/>
                                        </p:tgtEl>
                                      </p:cBhvr>
                                    </p:animEffect>
                                    <p:animScale>
                                      <p:cBhvr>
                                        <p:cTn id="27" dur="250" autoRev="1" fill="hold"/>
                                        <p:tgtEl>
                                          <p:spTgt spid="16312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3" name="Picture 23"/>
          <p:cNvPicPr>
            <a:picLocks noChangeAspect="1" noChangeArrowheads="1"/>
          </p:cNvPicPr>
          <p:nvPr/>
        </p:nvPicPr>
        <p:blipFill>
          <a:blip r:embed="rId3" cstate="print"/>
          <a:srcRect/>
          <a:stretch>
            <a:fillRect/>
          </a:stretch>
        </p:blipFill>
        <p:spPr bwMode="auto">
          <a:xfrm>
            <a:off x="76200" y="2386170"/>
            <a:ext cx="4343400" cy="2958887"/>
          </a:xfrm>
          <a:prstGeom prst="rect">
            <a:avLst/>
          </a:prstGeom>
          <a:noFill/>
          <a:ln w="9525" algn="ctr">
            <a:noFill/>
            <a:miter lim="800000"/>
            <a:headEnd/>
            <a:tailEnd/>
          </a:ln>
        </p:spPr>
      </p:pic>
      <p:pic>
        <p:nvPicPr>
          <p:cNvPr id="1556502" name="Picture 22"/>
          <p:cNvPicPr>
            <a:picLocks noChangeAspect="1" noChangeArrowheads="1"/>
          </p:cNvPicPr>
          <p:nvPr/>
        </p:nvPicPr>
        <p:blipFill>
          <a:blip r:embed="rId4" cstate="print"/>
          <a:srcRect/>
          <a:stretch>
            <a:fillRect/>
          </a:stretch>
        </p:blipFill>
        <p:spPr bwMode="auto">
          <a:xfrm>
            <a:off x="4495800" y="2386170"/>
            <a:ext cx="4618961" cy="2958887"/>
          </a:xfrm>
          <a:prstGeom prst="rect">
            <a:avLst/>
          </a:prstGeom>
          <a:noFill/>
          <a:ln w="9525" algn="ctr">
            <a:noFill/>
            <a:miter lim="800000"/>
            <a:headEnd/>
            <a:tailEnd/>
          </a:ln>
        </p:spPr>
      </p:pic>
      <p:sp>
        <p:nvSpPr>
          <p:cNvPr id="1556510" name="AutoShape 30"/>
          <p:cNvSpPr>
            <a:spLocks noChangeArrowheads="1"/>
          </p:cNvSpPr>
          <p:nvPr/>
        </p:nvSpPr>
        <p:spPr bwMode="auto">
          <a:xfrm>
            <a:off x="1219200" y="5715000"/>
            <a:ext cx="2160587" cy="810815"/>
          </a:xfrm>
          <a:prstGeom prst="cloudCallout">
            <a:avLst>
              <a:gd name="adj1" fmla="val 20113"/>
              <a:gd name="adj2" fmla="val -82477"/>
            </a:avLst>
          </a:prstGeom>
          <a:gradFill rotWithShape="1">
            <a:gsLst>
              <a:gs pos="0">
                <a:srgbClr val="FFFFFF"/>
              </a:gs>
              <a:gs pos="100000">
                <a:srgbClr val="33CCFF"/>
              </a:gs>
            </a:gsLst>
            <a:lin ang="5400000" scaled="1"/>
          </a:gradFill>
          <a:ln w="9525">
            <a:solidFill>
              <a:srgbClr val="000000"/>
            </a:solidFill>
            <a:round/>
          </a:ln>
        </p:spPr>
        <p:txBody>
          <a:bodyPr/>
          <a:lstStyle/>
          <a:p>
            <a:pPr algn="ctr">
              <a:lnSpc>
                <a:spcPct val="140000"/>
              </a:lnSpc>
            </a:pPr>
            <a:r>
              <a:rPr lang="zh-CN" altLang="en-US" b="1" dirty="0">
                <a:solidFill>
                  <a:srgbClr val="FF0000"/>
                </a:solidFill>
              </a:rPr>
              <a:t>热带树</a:t>
            </a:r>
          </a:p>
        </p:txBody>
      </p:sp>
      <p:sp>
        <p:nvSpPr>
          <p:cNvPr id="1556513" name="AutoShape 33"/>
          <p:cNvSpPr>
            <a:spLocks noChangeArrowheads="1"/>
          </p:cNvSpPr>
          <p:nvPr/>
        </p:nvSpPr>
        <p:spPr bwMode="auto">
          <a:xfrm>
            <a:off x="5410200" y="5943600"/>
            <a:ext cx="1655763" cy="647700"/>
          </a:xfrm>
          <a:prstGeom prst="wedgeRoundRectCallout">
            <a:avLst>
              <a:gd name="adj1" fmla="val -3852"/>
              <a:gd name="adj2" fmla="val -138954"/>
              <a:gd name="adj3" fmla="val 16667"/>
            </a:avLst>
          </a:prstGeom>
          <a:gradFill rotWithShape="1">
            <a:gsLst>
              <a:gs pos="0">
                <a:srgbClr val="FF9900"/>
              </a:gs>
              <a:gs pos="100000">
                <a:srgbClr val="FFFFFF"/>
              </a:gs>
            </a:gsLst>
            <a:lin ang="5400000" scaled="1"/>
          </a:gradFill>
          <a:ln w="9525" algn="ctr">
            <a:solidFill>
              <a:srgbClr val="000000"/>
            </a:solidFill>
            <a:miter lim="800000"/>
          </a:ln>
          <a:effectLst>
            <a:outerShdw dist="107763" dir="18900000" algn="ctr" rotWithShape="0">
              <a:srgbClr val="808080">
                <a:alpha val="50000"/>
              </a:srgbClr>
            </a:outerShdw>
          </a:effectLst>
        </p:spPr>
        <p:txBody>
          <a:bodyPr/>
          <a:lstStyle/>
          <a:p>
            <a:pPr algn="ctr">
              <a:lnSpc>
                <a:spcPct val="130000"/>
              </a:lnSpc>
            </a:pPr>
            <a:r>
              <a:rPr lang="zh-CN" altLang="en-US" b="1">
                <a:solidFill>
                  <a:srgbClr val="FF0000"/>
                </a:solidFill>
              </a:rPr>
              <a:t>轰炸机</a:t>
            </a:r>
          </a:p>
        </p:txBody>
      </p:sp>
      <p:sp>
        <p:nvSpPr>
          <p:cNvPr id="10" name="标题 1"/>
          <p:cNvSpPr>
            <a:spLocks noGrp="1"/>
          </p:cNvSpPr>
          <p:nvPr>
            <p:ph type="title"/>
          </p:nvPr>
        </p:nvSpPr>
        <p:spPr>
          <a:xfrm>
            <a:off x="635381" y="609600"/>
            <a:ext cx="8016114" cy="839788"/>
          </a:xfrm>
        </p:spPr>
        <p:txBody>
          <a:bodyPr/>
          <a:lstStyle/>
          <a:p>
            <a:r>
              <a:rPr lang="zh-CN" altLang="en-US" sz="3200" dirty="0">
                <a:solidFill>
                  <a:srgbClr val="FFFF00"/>
                </a:solidFill>
              </a:rPr>
              <a:t>传感器网络的发展历史</a:t>
            </a:r>
          </a:p>
        </p:txBody>
      </p:sp>
    </p:spTree>
    <p:extLst>
      <p:ext uri="{BB962C8B-B14F-4D97-AF65-F5344CB8AC3E}">
        <p14:creationId xmlns:p14="http://schemas.microsoft.com/office/powerpoint/2010/main" val="266373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56503"/>
                                        </p:tgtEl>
                                        <p:attrNameLst>
                                          <p:attrName>style.visibility</p:attrName>
                                        </p:attrNameLst>
                                      </p:cBhvr>
                                      <p:to>
                                        <p:strVal val="visible"/>
                                      </p:to>
                                    </p:set>
                                    <p:animEffect transition="in" filter="blinds(horizontal)">
                                      <p:cBhvr>
                                        <p:cTn id="7" dur="500"/>
                                        <p:tgtEl>
                                          <p:spTgt spid="1556503"/>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556510"/>
                                        </p:tgtEl>
                                        <p:attrNameLst>
                                          <p:attrName>style.visibility</p:attrName>
                                        </p:attrNameLst>
                                      </p:cBhvr>
                                      <p:to>
                                        <p:strVal val="visible"/>
                                      </p:to>
                                    </p:set>
                                    <p:animEffect transition="in" filter="slide(fromTop)">
                                      <p:cBhvr>
                                        <p:cTn id="10" dur="500"/>
                                        <p:tgtEl>
                                          <p:spTgt spid="1556510"/>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556502"/>
                                        </p:tgtEl>
                                        <p:attrNameLst>
                                          <p:attrName>style.visibility</p:attrName>
                                        </p:attrNameLst>
                                      </p:cBhvr>
                                      <p:to>
                                        <p:strVal val="visible"/>
                                      </p:to>
                                    </p:set>
                                    <p:animEffect transition="in" filter="blinds(horizontal)">
                                      <p:cBhvr>
                                        <p:cTn id="14" dur="500"/>
                                        <p:tgtEl>
                                          <p:spTgt spid="1556502"/>
                                        </p:tgtEl>
                                      </p:cBhvr>
                                    </p:animEffect>
                                  </p:childTnLst>
                                </p:cTn>
                              </p:par>
                            </p:childTnLst>
                          </p:cTn>
                        </p:par>
                        <p:par>
                          <p:cTn id="15" fill="hold">
                            <p:stCondLst>
                              <p:cond delay="1000"/>
                            </p:stCondLst>
                            <p:childTnLst>
                              <p:par>
                                <p:cTn id="16" presetID="16" presetClass="entr" presetSubtype="26" fill="hold" grpId="0" nodeType="afterEffect">
                                  <p:stCondLst>
                                    <p:cond delay="0"/>
                                  </p:stCondLst>
                                  <p:childTnLst>
                                    <p:set>
                                      <p:cBhvr>
                                        <p:cTn id="17" dur="1" fill="hold">
                                          <p:stCondLst>
                                            <p:cond delay="0"/>
                                          </p:stCondLst>
                                        </p:cTn>
                                        <p:tgtEl>
                                          <p:spTgt spid="1556513"/>
                                        </p:tgtEl>
                                        <p:attrNameLst>
                                          <p:attrName>style.visibility</p:attrName>
                                        </p:attrNameLst>
                                      </p:cBhvr>
                                      <p:to>
                                        <p:strVal val="visible"/>
                                      </p:to>
                                    </p:set>
                                    <p:animEffect transition="in" filter="barn(inHorizontal)">
                                      <p:cBhvr>
                                        <p:cTn id="18" dur="500"/>
                                        <p:tgtEl>
                                          <p:spTgt spid="1556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0" grpId="0" bldLvl="0" animBg="1"/>
      <p:bldP spid="15565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76400" y="1828800"/>
            <a:ext cx="7010400" cy="4495800"/>
          </a:xfrm>
        </p:spPr>
        <p:txBody>
          <a:bodyPr/>
          <a:lstStyle/>
          <a:p>
            <a:pPr>
              <a:buFont typeface="Wingdings" panose="05000000000000000000" pitchFamily="2" charset="2"/>
              <a:buChar char="n"/>
            </a:pPr>
            <a:r>
              <a:rPr lang="en-US" altLang="zh-CN" dirty="0" smtClean="0">
                <a:solidFill>
                  <a:schemeClr val="tx1">
                    <a:lumMod val="95000"/>
                    <a:lumOff val="5000"/>
                  </a:schemeClr>
                </a:solidFill>
                <a:latin typeface="微软雅黑"/>
                <a:ea typeface="微软雅黑"/>
                <a:cs typeface="微软雅黑"/>
              </a:rPr>
              <a:t> </a:t>
            </a:r>
            <a:r>
              <a:rPr lang="zh-CN" altLang="zh-CN" dirty="0" smtClean="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.1 </a:t>
            </a:r>
            <a:r>
              <a:rPr lang="zh-CN" altLang="en-US" dirty="0">
                <a:solidFill>
                  <a:schemeClr val="tx1">
                    <a:lumMod val="95000"/>
                    <a:lumOff val="5000"/>
                  </a:schemeClr>
                </a:solidFill>
                <a:latin typeface="微软雅黑"/>
                <a:ea typeface="微软雅黑"/>
                <a:cs typeface="微软雅黑"/>
              </a:rPr>
              <a:t>发展历史</a:t>
            </a:r>
            <a:endParaRPr lang="en-US" altLang="zh-CN" dirty="0">
              <a:solidFill>
                <a:schemeClr val="tx1">
                  <a:lumMod val="95000"/>
                  <a:lumOff val="5000"/>
                </a:schemeClr>
              </a:solidFill>
              <a:latin typeface="微软雅黑"/>
              <a:ea typeface="微软雅黑"/>
              <a:cs typeface="微软雅黑"/>
            </a:endParaRPr>
          </a:p>
          <a:p>
            <a:pPr lvl="2">
              <a:buFont typeface="Wingdings" panose="05000000000000000000" pitchFamily="2" charset="2"/>
              <a:buChar char="n"/>
            </a:pPr>
            <a:endParaRPr lang="en-US" altLang="zh-CN" dirty="0">
              <a:solidFill>
                <a:srgbClr val="0D0D0D"/>
              </a:solidFill>
              <a:latin typeface="微软雅黑"/>
              <a:ea typeface="微软雅黑"/>
              <a:cs typeface="微软雅黑"/>
            </a:endParaRPr>
          </a:p>
          <a:p>
            <a:pPr>
              <a:buFont typeface="Wingdings" panose="05000000000000000000" pitchFamily="2" charset="2"/>
              <a:buChar char="n"/>
            </a:pPr>
            <a:r>
              <a:rPr lang="en-US" altLang="zh-CN" sz="2800" b="1" dirty="0" smtClean="0">
                <a:solidFill>
                  <a:srgbClr val="FF0000"/>
                </a:solidFill>
                <a:latin typeface="微软雅黑"/>
                <a:ea typeface="微软雅黑"/>
                <a:cs typeface="微软雅黑"/>
              </a:rPr>
              <a:t> </a:t>
            </a:r>
            <a:r>
              <a:rPr lang="zh-CN" altLang="zh-CN" sz="2800" b="1" dirty="0" smtClean="0">
                <a:solidFill>
                  <a:srgbClr val="FF0000"/>
                </a:solidFill>
                <a:latin typeface="微软雅黑"/>
                <a:ea typeface="微软雅黑"/>
                <a:cs typeface="微软雅黑"/>
              </a:rPr>
              <a:t>3</a:t>
            </a:r>
            <a:r>
              <a:rPr lang="en-US" altLang="zh-CN" sz="2800" b="1" dirty="0">
                <a:solidFill>
                  <a:srgbClr val="FF0000"/>
                </a:solidFill>
                <a:latin typeface="微软雅黑"/>
                <a:ea typeface="微软雅黑"/>
                <a:cs typeface="微软雅黑"/>
              </a:rPr>
              <a:t>.2 </a:t>
            </a:r>
            <a:r>
              <a:rPr lang="zh-CN" altLang="en-US" sz="2800" b="1" dirty="0">
                <a:solidFill>
                  <a:srgbClr val="FF0000"/>
                </a:solidFill>
                <a:latin typeface="微软雅黑"/>
                <a:ea typeface="微软雅黑"/>
                <a:cs typeface="微软雅黑"/>
              </a:rPr>
              <a:t>硬件平台</a:t>
            </a:r>
            <a:endParaRPr lang="en-US" altLang="zh-CN" sz="2800" b="1" dirty="0">
              <a:solidFill>
                <a:srgbClr val="FF0000"/>
              </a:solidFill>
              <a:latin typeface="微软雅黑"/>
              <a:ea typeface="微软雅黑"/>
              <a:cs typeface="微软雅黑"/>
            </a:endParaRPr>
          </a:p>
          <a:p>
            <a:pPr lvl="2">
              <a:buFont typeface="Wingdings" panose="05000000000000000000" pitchFamily="2" charset="2"/>
              <a:buChar char="n"/>
            </a:pPr>
            <a:endParaRPr lang="en-US" altLang="zh-CN" dirty="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3.3 </a:t>
            </a:r>
            <a:r>
              <a:rPr lang="zh-CN" altLang="en-US" dirty="0" smtClean="0">
                <a:solidFill>
                  <a:srgbClr val="0D0D0D"/>
                </a:solidFill>
                <a:latin typeface="微软雅黑"/>
                <a:ea typeface="微软雅黑"/>
                <a:cs typeface="微软雅黑"/>
              </a:rPr>
              <a:t>操作系统</a:t>
            </a:r>
            <a:endParaRPr lang="en-US" altLang="zh-CN" dirty="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a:solidFill>
                  <a:srgbClr val="0D0D0D"/>
                </a:solidFill>
                <a:latin typeface="微软雅黑"/>
                <a:ea typeface="微软雅黑"/>
                <a:cs typeface="微软雅黑"/>
              </a:rPr>
              <a:t>.4 </a:t>
            </a:r>
            <a:r>
              <a:rPr lang="zh-CN" altLang="en-US" dirty="0">
                <a:solidFill>
                  <a:srgbClr val="0D0D0D"/>
                </a:solidFill>
                <a:latin typeface="微软雅黑"/>
                <a:ea typeface="微软雅黑"/>
                <a:cs typeface="微软雅黑"/>
              </a:rPr>
              <a:t>组网技术</a:t>
            </a:r>
            <a:endParaRPr lang="en-US" altLang="zh-CN" dirty="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.5 </a:t>
            </a: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kumimoji="1" lang="zh-CN" altLang="en-US" dirty="0"/>
          </a:p>
          <a:p>
            <a:endParaRPr kumimoji="1" lang="zh-CN" altLang="en-US" dirty="0"/>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68468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02610" y="4085001"/>
            <a:ext cx="5651500" cy="2616200"/>
          </a:xfrm>
          <a:prstGeom prst="rect">
            <a:avLst/>
          </a:prstGeom>
        </p:spPr>
      </p:pic>
      <p:sp>
        <p:nvSpPr>
          <p:cNvPr id="2" name="内容占位符 1"/>
          <p:cNvSpPr>
            <a:spLocks noGrp="1"/>
          </p:cNvSpPr>
          <p:nvPr>
            <p:ph idx="1"/>
          </p:nvPr>
        </p:nvSpPr>
        <p:spPr>
          <a:xfrm>
            <a:off x="644524" y="1300479"/>
            <a:ext cx="7886700" cy="2569156"/>
          </a:xfrm>
        </p:spPr>
        <p:txBody>
          <a:bodyPr>
            <a:normAutofit lnSpcReduction="10000"/>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传感器</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000" dirty="0">
                <a:latin typeface="微软雅黑"/>
                <a:ea typeface="微软雅黑"/>
                <a:cs typeface="微软雅黑"/>
              </a:rPr>
              <a:t>有许多传感器可供节点平台使用，使用哪种传感器往往由具体的应用需求以及传感器本身的特点决定</a:t>
            </a:r>
            <a:endParaRPr lang="en-US" altLang="zh-CN" sz="2000"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000" dirty="0">
                <a:latin typeface="微软雅黑"/>
                <a:ea typeface="微软雅黑"/>
                <a:cs typeface="微软雅黑"/>
              </a:rPr>
              <a:t>需要根据处理器与传感器的</a:t>
            </a:r>
            <a:r>
              <a:rPr lang="zh-CN" altLang="en-US" sz="2000" u="sng" dirty="0">
                <a:solidFill>
                  <a:srgbClr val="0033CC"/>
                </a:solidFill>
                <a:latin typeface="微软雅黑"/>
                <a:ea typeface="微软雅黑"/>
                <a:cs typeface="微软雅黑"/>
              </a:rPr>
              <a:t>交互方式</a:t>
            </a:r>
            <a:r>
              <a:rPr lang="zh-CN" altLang="en-US" sz="2000" dirty="0">
                <a:latin typeface="微软雅黑"/>
                <a:ea typeface="微软雅黑"/>
                <a:cs typeface="微软雅黑"/>
              </a:rPr>
              <a:t>：通过</a:t>
            </a:r>
            <a:r>
              <a:rPr lang="zh-CN" altLang="en-US" sz="2000" u="sng" dirty="0">
                <a:solidFill>
                  <a:srgbClr val="FF0000"/>
                </a:solidFill>
                <a:latin typeface="微软雅黑"/>
                <a:ea typeface="微软雅黑"/>
                <a:cs typeface="微软雅黑"/>
              </a:rPr>
              <a:t>模拟信号</a:t>
            </a:r>
            <a:r>
              <a:rPr lang="zh-CN" altLang="en-US" sz="2000" dirty="0">
                <a:latin typeface="微软雅黑"/>
                <a:ea typeface="微软雅黑"/>
                <a:cs typeface="微软雅黑"/>
              </a:rPr>
              <a:t>和通过</a:t>
            </a:r>
            <a:r>
              <a:rPr lang="zh-CN" altLang="en-US" sz="2000" u="sng" dirty="0">
                <a:solidFill>
                  <a:srgbClr val="FF0000"/>
                </a:solidFill>
                <a:latin typeface="微软雅黑"/>
                <a:ea typeface="微软雅黑"/>
                <a:cs typeface="微软雅黑"/>
              </a:rPr>
              <a:t>数字信号</a:t>
            </a:r>
            <a:r>
              <a:rPr lang="zh-CN" altLang="en-US" sz="2000" dirty="0">
                <a:latin typeface="微软雅黑"/>
                <a:ea typeface="微软雅黑"/>
                <a:cs typeface="微软雅黑"/>
              </a:rPr>
              <a:t>，选择</a:t>
            </a:r>
            <a:r>
              <a:rPr lang="zh-CN" altLang="en-US" sz="2000" u="sng" dirty="0">
                <a:latin typeface="微软雅黑"/>
                <a:ea typeface="微软雅黑"/>
                <a:cs typeface="微软雅黑"/>
              </a:rPr>
              <a:t>是否需要外部模数转换器</a:t>
            </a:r>
            <a:r>
              <a:rPr lang="zh-CN" altLang="en-US" sz="2000" dirty="0">
                <a:latin typeface="微软雅黑"/>
                <a:ea typeface="微软雅黑"/>
                <a:cs typeface="微软雅黑"/>
              </a:rPr>
              <a:t>和</a:t>
            </a:r>
            <a:r>
              <a:rPr lang="zh-CN" altLang="en-US" sz="2000" u="sng" dirty="0">
                <a:latin typeface="微软雅黑"/>
                <a:ea typeface="微软雅黑"/>
                <a:cs typeface="微软雅黑"/>
              </a:rPr>
              <a:t>额外的校准技术</a:t>
            </a:r>
            <a:r>
              <a:rPr lang="zh-CN" altLang="en-US" sz="2000" dirty="0" smtClean="0">
                <a:latin typeface="微软雅黑"/>
                <a:ea typeface="微软雅黑"/>
                <a:cs typeface="微软雅黑"/>
              </a:rPr>
              <a:t>。</a:t>
            </a:r>
            <a:endParaRPr lang="en-US" altLang="zh-CN" sz="2000" u="sng"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硬件平台</a:t>
            </a:r>
            <a:endParaRPr kumimoji="1" lang="zh-CN" altLang="en-US" dirty="0"/>
          </a:p>
        </p:txBody>
      </p:sp>
    </p:spTree>
    <p:extLst>
      <p:ext uri="{BB962C8B-B14F-4D97-AF65-F5344CB8AC3E}">
        <p14:creationId xmlns:p14="http://schemas.microsoft.com/office/powerpoint/2010/main" val="17883322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常用传感器及其关键特性</a:t>
            </a:r>
            <a:endParaRPr kumimoji="1" lang="zh-CN" altLang="en-US" dirty="0"/>
          </a:p>
        </p:txBody>
      </p:sp>
      <p:pic>
        <p:nvPicPr>
          <p:cNvPr id="5" name="图片 5" descr="图片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9177" y="1641474"/>
            <a:ext cx="6644821" cy="4759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9931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52000">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第</a:t>
            </a:r>
            <a:r>
              <a:rPr lang="en-US" altLang="zh-CN" dirty="0" smtClean="0">
                <a:latin typeface="微软雅黑"/>
                <a:ea typeface="微软雅黑"/>
                <a:cs typeface="微软雅黑"/>
              </a:rPr>
              <a:t>2</a:t>
            </a:r>
            <a:r>
              <a:rPr lang="zh-CN" altLang="en-US" dirty="0" smtClean="0">
                <a:latin typeface="微软雅黑"/>
                <a:ea typeface="微软雅黑"/>
                <a:cs typeface="微软雅黑"/>
              </a:rPr>
              <a:t>章对常见</a:t>
            </a:r>
            <a:r>
              <a:rPr lang="zh-CN" altLang="en-US" dirty="0">
                <a:latin typeface="微软雅黑"/>
                <a:ea typeface="微软雅黑"/>
                <a:cs typeface="微软雅黑"/>
              </a:rPr>
              <a:t>的</a:t>
            </a:r>
            <a:r>
              <a:rPr lang="zh-CN" altLang="en-US" dirty="0">
                <a:solidFill>
                  <a:srgbClr val="FF0000"/>
                </a:solidFill>
                <a:latin typeface="微软雅黑"/>
                <a:ea typeface="微软雅黑"/>
                <a:cs typeface="微软雅黑"/>
              </a:rPr>
              <a:t>自动识别方法和技术</a:t>
            </a:r>
            <a:r>
              <a:rPr lang="zh-CN" altLang="en-US" dirty="0">
                <a:latin typeface="微软雅黑"/>
                <a:ea typeface="微软雅黑"/>
                <a:cs typeface="微软雅黑"/>
              </a:rPr>
              <a:t>做了介绍，包括：光学符号识别技术、语音识别技术、生物计量识别技术、</a:t>
            </a:r>
            <a:r>
              <a:rPr lang="en-US" altLang="zh-CN" dirty="0">
                <a:latin typeface="微软雅黑"/>
                <a:ea typeface="微软雅黑"/>
                <a:cs typeface="微软雅黑"/>
              </a:rPr>
              <a:t>IC</a:t>
            </a:r>
            <a:r>
              <a:rPr lang="zh-CN" altLang="en-US" dirty="0">
                <a:latin typeface="微软雅黑"/>
                <a:ea typeface="微软雅黑"/>
                <a:cs typeface="微软雅黑"/>
              </a:rPr>
              <a:t>卡技术、条形码技术和</a:t>
            </a:r>
            <a:r>
              <a:rPr lang="en-US" altLang="zh-CN" dirty="0">
                <a:latin typeface="微软雅黑"/>
                <a:ea typeface="微软雅黑"/>
                <a:cs typeface="微软雅黑"/>
              </a:rPr>
              <a:t>RFID</a:t>
            </a:r>
            <a:r>
              <a:rPr lang="zh-CN" altLang="en-US" dirty="0">
                <a:latin typeface="微软雅黑"/>
                <a:ea typeface="微软雅黑"/>
                <a:cs typeface="微软雅黑"/>
              </a:rPr>
              <a:t>射频</a:t>
            </a:r>
            <a:r>
              <a:rPr lang="zh-CN" altLang="en-US" dirty="0" smtClean="0">
                <a:latin typeface="微软雅黑"/>
                <a:ea typeface="微软雅黑"/>
                <a:cs typeface="微软雅黑"/>
              </a:rPr>
              <a:t>技术</a:t>
            </a:r>
            <a:endParaRPr lang="en-US" altLang="zh-CN" u="sng" dirty="0">
              <a:latin typeface="微软雅黑"/>
              <a:ea typeface="微软雅黑"/>
              <a:cs typeface="微软雅黑"/>
            </a:endParaRPr>
          </a:p>
          <a:p>
            <a:pPr marL="252000">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第</a:t>
            </a:r>
            <a:r>
              <a:rPr lang="en-US" altLang="zh-CN" dirty="0" smtClean="0">
                <a:latin typeface="微软雅黑"/>
                <a:ea typeface="微软雅黑"/>
                <a:cs typeface="微软雅黑"/>
              </a:rPr>
              <a:t>2</a:t>
            </a:r>
            <a:r>
              <a:rPr lang="zh-CN" altLang="en-US" dirty="0" smtClean="0">
                <a:latin typeface="微软雅黑"/>
                <a:ea typeface="微软雅黑"/>
                <a:cs typeface="微软雅黑"/>
              </a:rPr>
              <a:t>章重点讲述</a:t>
            </a:r>
            <a:r>
              <a:rPr lang="zh-CN" altLang="en-US" dirty="0">
                <a:latin typeface="微软雅黑"/>
                <a:ea typeface="微软雅黑"/>
                <a:cs typeface="微软雅黑"/>
              </a:rPr>
              <a:t>了</a:t>
            </a:r>
            <a:r>
              <a:rPr lang="en-US" altLang="zh-CN" b="1" dirty="0">
                <a:solidFill>
                  <a:srgbClr val="FF0000"/>
                </a:solidFill>
                <a:latin typeface="微软雅黑"/>
                <a:ea typeface="微软雅黑"/>
                <a:cs typeface="微软雅黑"/>
              </a:rPr>
              <a:t>RFID</a:t>
            </a:r>
            <a:r>
              <a:rPr lang="zh-CN" altLang="en-US" b="1" dirty="0">
                <a:solidFill>
                  <a:srgbClr val="FF0000"/>
                </a:solidFill>
                <a:latin typeface="微软雅黑"/>
                <a:ea typeface="微软雅黑"/>
                <a:cs typeface="微软雅黑"/>
              </a:rPr>
              <a:t>技术</a:t>
            </a:r>
            <a:r>
              <a:rPr lang="zh-CN" altLang="en-US" dirty="0">
                <a:latin typeface="微软雅黑"/>
                <a:ea typeface="微软雅黑"/>
                <a:cs typeface="微软雅黑"/>
              </a:rPr>
              <a:t>，包括</a:t>
            </a:r>
            <a:r>
              <a:rPr lang="en-US" altLang="zh-CN" dirty="0">
                <a:latin typeface="微软雅黑"/>
                <a:ea typeface="微软雅黑"/>
                <a:cs typeface="微软雅黑"/>
              </a:rPr>
              <a:t>RFID</a:t>
            </a:r>
            <a:r>
              <a:rPr lang="zh-CN" altLang="en-US" dirty="0">
                <a:latin typeface="微软雅黑"/>
                <a:ea typeface="微软雅黑"/>
                <a:cs typeface="微软雅黑"/>
              </a:rPr>
              <a:t>历史和现状、</a:t>
            </a:r>
            <a:r>
              <a:rPr lang="en-US" altLang="zh-CN" dirty="0">
                <a:latin typeface="微软雅黑"/>
                <a:ea typeface="微软雅黑"/>
                <a:cs typeface="微软雅黑"/>
              </a:rPr>
              <a:t>RFID</a:t>
            </a:r>
            <a:r>
              <a:rPr lang="zh-CN" altLang="en-US" dirty="0">
                <a:latin typeface="微软雅黑"/>
                <a:ea typeface="微软雅黑"/>
                <a:cs typeface="微软雅黑"/>
              </a:rPr>
              <a:t>技术剖析和</a:t>
            </a:r>
            <a:r>
              <a:rPr lang="en-US" altLang="zh-CN" dirty="0">
                <a:latin typeface="微软雅黑"/>
                <a:ea typeface="微软雅黑"/>
                <a:cs typeface="微软雅黑"/>
              </a:rPr>
              <a:t>RFID</a:t>
            </a:r>
            <a:r>
              <a:rPr lang="zh-CN" altLang="en-US" dirty="0">
                <a:latin typeface="微软雅黑"/>
                <a:ea typeface="微软雅黑"/>
                <a:cs typeface="微软雅黑"/>
              </a:rPr>
              <a:t>在物联网中的应用。</a:t>
            </a:r>
            <a:endParaRPr lang="en-US" altLang="zh-CN" dirty="0">
              <a:latin typeface="微软雅黑"/>
              <a:ea typeface="微软雅黑"/>
              <a:cs typeface="微软雅黑"/>
            </a:endParaRPr>
          </a:p>
          <a:p>
            <a:endParaRPr kumimoji="1" lang="zh-CN" altLang="en-US" dirty="0">
              <a:solidFill>
                <a:srgbClr val="C00000"/>
              </a:solidFill>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内容回顾</a:t>
            </a:r>
            <a:endParaRPr kumimoji="1" lang="zh-CN" altLang="en-US" dirty="0"/>
          </a:p>
        </p:txBody>
      </p:sp>
    </p:spTree>
    <p:extLst>
      <p:ext uri="{BB962C8B-B14F-4D97-AF65-F5344CB8AC3E}">
        <p14:creationId xmlns:p14="http://schemas.microsoft.com/office/powerpoint/2010/main" val="30030161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a:t>常用</a:t>
            </a:r>
            <a:r>
              <a:rPr kumimoji="1" lang="zh-CN" altLang="en-US" dirty="0" smtClean="0"/>
              <a:t>传感器</a:t>
            </a:r>
            <a:r>
              <a:rPr kumimoji="1" lang="en-US" altLang="zh-CN" dirty="0" smtClean="0"/>
              <a:t>——</a:t>
            </a:r>
            <a:r>
              <a:rPr kumimoji="1" lang="zh-CN" altLang="en-US" dirty="0" smtClean="0"/>
              <a:t>超声波测距</a:t>
            </a:r>
            <a:endParaRPr lang="zh-CN" altLang="en-US" dirty="0"/>
          </a:p>
        </p:txBody>
      </p:sp>
      <p:pic>
        <p:nvPicPr>
          <p:cNvPr id="5" name="图片 4"/>
          <p:cNvPicPr>
            <a:picLocks noChangeAspect="1"/>
          </p:cNvPicPr>
          <p:nvPr/>
        </p:nvPicPr>
        <p:blipFill>
          <a:blip r:embed="rId3"/>
          <a:stretch>
            <a:fillRect/>
          </a:stretch>
        </p:blipFill>
        <p:spPr>
          <a:xfrm>
            <a:off x="2479963" y="2452804"/>
            <a:ext cx="4158096" cy="2751222"/>
          </a:xfrm>
          <a:prstGeom prst="rect">
            <a:avLst/>
          </a:prstGeom>
        </p:spPr>
      </p:pic>
    </p:spTree>
    <p:extLst>
      <p:ext uri="{BB962C8B-B14F-4D97-AF65-F5344CB8AC3E}">
        <p14:creationId xmlns:p14="http://schemas.microsoft.com/office/powerpoint/2010/main" val="22060108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sp>
        <p:nvSpPr>
          <p:cNvPr id="5" name="标题 3"/>
          <p:cNvSpPr>
            <a:spLocks noGrp="1"/>
          </p:cNvSpPr>
          <p:nvPr>
            <p:ph type="title"/>
          </p:nvPr>
        </p:nvSpPr>
        <p:spPr>
          <a:xfrm>
            <a:off x="644524" y="528321"/>
            <a:ext cx="7585076" cy="995679"/>
          </a:xfrm>
        </p:spPr>
        <p:txBody>
          <a:bodyPr/>
          <a:lstStyle/>
          <a:p>
            <a:r>
              <a:rPr kumimoji="1" lang="zh-CN" altLang="en-US" dirty="0"/>
              <a:t>常用</a:t>
            </a:r>
            <a:r>
              <a:rPr kumimoji="1" lang="zh-CN" altLang="en-US" dirty="0" smtClean="0"/>
              <a:t>传感器</a:t>
            </a:r>
            <a:r>
              <a:rPr kumimoji="1" lang="en-US" altLang="zh-CN" dirty="0" smtClean="0"/>
              <a:t>——</a:t>
            </a:r>
            <a:r>
              <a:rPr kumimoji="1" lang="zh-CN" altLang="en-US" sz="3200" dirty="0" smtClean="0"/>
              <a:t>温湿度传感器</a:t>
            </a:r>
            <a:endParaRPr lang="zh-CN" altLang="en-US" sz="3200" dirty="0"/>
          </a:p>
        </p:txBody>
      </p:sp>
      <p:pic>
        <p:nvPicPr>
          <p:cNvPr id="2" name="图片 1"/>
          <p:cNvPicPr>
            <a:picLocks noChangeAspect="1"/>
          </p:cNvPicPr>
          <p:nvPr/>
        </p:nvPicPr>
        <p:blipFill>
          <a:blip r:embed="rId3"/>
          <a:stretch>
            <a:fillRect/>
          </a:stretch>
        </p:blipFill>
        <p:spPr>
          <a:xfrm>
            <a:off x="4607483" y="1545279"/>
            <a:ext cx="4536517" cy="3511630"/>
          </a:xfrm>
          <a:prstGeom prst="rect">
            <a:avLst/>
          </a:prstGeom>
        </p:spPr>
      </p:pic>
      <p:pic>
        <p:nvPicPr>
          <p:cNvPr id="6" name="图片 5"/>
          <p:cNvPicPr>
            <a:picLocks noChangeAspect="1"/>
          </p:cNvPicPr>
          <p:nvPr/>
        </p:nvPicPr>
        <p:blipFill>
          <a:blip r:embed="rId4"/>
          <a:stretch>
            <a:fillRect/>
          </a:stretch>
        </p:blipFill>
        <p:spPr>
          <a:xfrm>
            <a:off x="467420" y="1734646"/>
            <a:ext cx="2959847" cy="2501279"/>
          </a:xfrm>
          <a:prstGeom prst="rect">
            <a:avLst/>
          </a:prstGeom>
        </p:spPr>
      </p:pic>
      <p:pic>
        <p:nvPicPr>
          <p:cNvPr id="4" name="图片 3"/>
          <p:cNvPicPr>
            <a:picLocks noChangeAspect="1"/>
          </p:cNvPicPr>
          <p:nvPr/>
        </p:nvPicPr>
        <p:blipFill>
          <a:blip r:embed="rId5"/>
          <a:stretch>
            <a:fillRect/>
          </a:stretch>
        </p:blipFill>
        <p:spPr>
          <a:xfrm>
            <a:off x="467420" y="4337051"/>
            <a:ext cx="3962400" cy="2019300"/>
          </a:xfrm>
          <a:prstGeom prst="rect">
            <a:avLst/>
          </a:prstGeom>
        </p:spPr>
      </p:pic>
    </p:spTree>
    <p:extLst>
      <p:ext uri="{BB962C8B-B14F-4D97-AF65-F5344CB8AC3E}">
        <p14:creationId xmlns:p14="http://schemas.microsoft.com/office/powerpoint/2010/main" val="38223946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52745"/>
            <a:ext cx="8194676" cy="4814315"/>
          </a:xfrm>
        </p:spPr>
        <p:txBody>
          <a:bodyPr>
            <a:noAutofit/>
          </a:bodyPr>
          <a:lstStyle/>
          <a:p>
            <a:pPr marL="0" indent="0" algn="just">
              <a:lnSpc>
                <a:spcPct val="150000"/>
              </a:lnSpc>
              <a:spcBef>
                <a:spcPts val="600"/>
              </a:spcBef>
              <a:buNone/>
            </a:pPr>
            <a:r>
              <a:rPr lang="zh-CN" altLang="en-US" b="1" dirty="0">
                <a:solidFill>
                  <a:srgbClr val="FF0000"/>
                </a:solidFill>
                <a:latin typeface="微软雅黑"/>
                <a:ea typeface="微软雅黑"/>
                <a:cs typeface="微软雅黑"/>
              </a:rPr>
              <a:t>微处理器</a:t>
            </a:r>
            <a:endParaRPr lang="en-US" altLang="zh-CN" b="1" dirty="0">
              <a:solidFill>
                <a:srgbClr val="FF0000"/>
              </a:solidFill>
              <a:latin typeface="微软雅黑"/>
              <a:ea typeface="微软雅黑"/>
              <a:cs typeface="微软雅黑"/>
            </a:endParaRPr>
          </a:p>
          <a:p>
            <a:pPr algn="just">
              <a:lnSpc>
                <a:spcPct val="150000"/>
              </a:lnSpc>
              <a:spcBef>
                <a:spcPts val="600"/>
              </a:spcBef>
            </a:pPr>
            <a:r>
              <a:rPr lang="zh-CN" altLang="en-US" sz="2400" dirty="0">
                <a:latin typeface="微软雅黑"/>
                <a:ea typeface="微软雅黑"/>
                <a:cs typeface="微软雅黑"/>
              </a:rPr>
              <a:t>微处理器是无线传感节点中</a:t>
            </a:r>
            <a:r>
              <a:rPr lang="zh-CN" altLang="en-US" sz="2400" u="sng" dirty="0">
                <a:solidFill>
                  <a:schemeClr val="tx2"/>
                </a:solidFill>
                <a:latin typeface="微软雅黑"/>
                <a:ea typeface="微软雅黑"/>
                <a:cs typeface="微软雅黑"/>
              </a:rPr>
              <a:t>负责计算的核心</a:t>
            </a:r>
            <a:r>
              <a:rPr lang="zh-CN" altLang="en-US" sz="2400" u="sng" dirty="0">
                <a:latin typeface="微软雅黑"/>
                <a:ea typeface="微软雅黑"/>
                <a:cs typeface="微软雅黑"/>
              </a:rPr>
              <a:t> </a:t>
            </a:r>
            <a:r>
              <a:rPr lang="zh-CN" altLang="en-US" sz="2400" dirty="0">
                <a:latin typeface="微软雅黑"/>
                <a:ea typeface="微软雅黑"/>
                <a:cs typeface="微软雅黑"/>
              </a:rPr>
              <a:t>，目前的微处理器芯片同时也</a:t>
            </a:r>
            <a:r>
              <a:rPr lang="zh-CN" altLang="en-US" sz="2400" u="sng" dirty="0">
                <a:latin typeface="微软雅黑"/>
                <a:ea typeface="微软雅黑"/>
                <a:cs typeface="微软雅黑"/>
              </a:rPr>
              <a:t>集成</a:t>
            </a:r>
            <a:r>
              <a:rPr lang="zh-CN" altLang="en-US" sz="2400" dirty="0">
                <a:latin typeface="微软雅黑"/>
                <a:ea typeface="微软雅黑"/>
                <a:cs typeface="微软雅黑"/>
              </a:rPr>
              <a:t>了</a:t>
            </a:r>
            <a:r>
              <a:rPr lang="zh-CN" altLang="en-US" sz="2400" dirty="0">
                <a:solidFill>
                  <a:srgbClr val="FF0000"/>
                </a:solidFill>
                <a:latin typeface="微软雅黑"/>
                <a:ea typeface="微软雅黑"/>
                <a:cs typeface="微软雅黑"/>
              </a:rPr>
              <a:t>内存</a:t>
            </a:r>
            <a:r>
              <a:rPr lang="zh-CN" altLang="en-US" sz="2400" dirty="0">
                <a:latin typeface="微软雅黑"/>
                <a:ea typeface="微软雅黑"/>
                <a:cs typeface="微软雅黑"/>
              </a:rPr>
              <a:t>、</a:t>
            </a:r>
            <a:r>
              <a:rPr lang="zh-CN" altLang="en-US" sz="2400" dirty="0">
                <a:solidFill>
                  <a:srgbClr val="FF0000"/>
                </a:solidFill>
                <a:latin typeface="微软雅黑"/>
                <a:ea typeface="微软雅黑"/>
                <a:cs typeface="微软雅黑"/>
              </a:rPr>
              <a:t>闪存</a:t>
            </a:r>
            <a:r>
              <a:rPr lang="zh-CN" altLang="en-US" sz="2400" dirty="0">
                <a:latin typeface="微软雅黑"/>
                <a:ea typeface="微软雅黑"/>
                <a:cs typeface="微软雅黑"/>
              </a:rPr>
              <a:t>、</a:t>
            </a:r>
            <a:r>
              <a:rPr lang="zh-CN" altLang="en-US" sz="2400" dirty="0">
                <a:solidFill>
                  <a:srgbClr val="FF0000"/>
                </a:solidFill>
                <a:latin typeface="微软雅黑"/>
                <a:ea typeface="微软雅黑"/>
                <a:cs typeface="微软雅黑"/>
              </a:rPr>
              <a:t>模数转化器</a:t>
            </a:r>
            <a:r>
              <a:rPr lang="zh-CN" altLang="en-US" sz="2400" dirty="0">
                <a:latin typeface="微软雅黑"/>
                <a:ea typeface="微软雅黑"/>
                <a:cs typeface="微软雅黑"/>
              </a:rPr>
              <a:t>、</a:t>
            </a:r>
            <a:r>
              <a:rPr lang="zh-CN" altLang="en-US" sz="2400" b="1" dirty="0">
                <a:solidFill>
                  <a:srgbClr val="FF0000"/>
                </a:solidFill>
                <a:latin typeface="微软雅黑"/>
                <a:ea typeface="微软雅黑"/>
                <a:cs typeface="微软雅黑"/>
              </a:rPr>
              <a:t>数字</a:t>
            </a:r>
            <a:r>
              <a:rPr lang="en-US" altLang="zh-CN" sz="2400" b="1" dirty="0" smtClean="0">
                <a:solidFill>
                  <a:srgbClr val="FF0000"/>
                </a:solidFill>
                <a:latin typeface="微软雅黑"/>
                <a:ea typeface="微软雅黑"/>
                <a:cs typeface="微软雅黑"/>
              </a:rPr>
              <a:t>IO</a:t>
            </a:r>
            <a:r>
              <a:rPr lang="zh-CN" altLang="en-US" sz="2400" b="1" dirty="0" smtClean="0">
                <a:solidFill>
                  <a:srgbClr val="FF0000"/>
                </a:solidFill>
                <a:latin typeface="微软雅黑"/>
                <a:ea typeface="微软雅黑"/>
                <a:cs typeface="微软雅黑"/>
              </a:rPr>
              <a:t>（</a:t>
            </a:r>
            <a:r>
              <a:rPr lang="en-US" altLang="zh-CN" sz="2400" b="1" dirty="0" smtClean="0">
                <a:solidFill>
                  <a:srgbClr val="FF0000"/>
                </a:solidFill>
                <a:latin typeface="微软雅黑"/>
                <a:ea typeface="微软雅黑"/>
                <a:cs typeface="微软雅黑"/>
              </a:rPr>
              <a:t>input/output</a:t>
            </a:r>
            <a:r>
              <a:rPr lang="zh-CN" altLang="en-US" sz="2400" b="1" dirty="0" smtClean="0">
                <a:solidFill>
                  <a:srgbClr val="FF0000"/>
                </a:solidFill>
                <a:latin typeface="微软雅黑"/>
                <a:ea typeface="微软雅黑"/>
                <a:cs typeface="微软雅黑"/>
              </a:rPr>
              <a:t>，输入输出设备）</a:t>
            </a:r>
            <a:r>
              <a:rPr lang="zh-CN" altLang="en-US" sz="2400" dirty="0" smtClean="0">
                <a:latin typeface="微软雅黑"/>
                <a:ea typeface="微软雅黑"/>
                <a:cs typeface="微软雅黑"/>
              </a:rPr>
              <a:t>等 </a:t>
            </a:r>
            <a:r>
              <a:rPr lang="zh-CN" altLang="en-US" sz="2400" dirty="0">
                <a:latin typeface="微软雅黑"/>
                <a:ea typeface="微软雅黑"/>
                <a:cs typeface="微软雅黑"/>
              </a:rPr>
              <a:t>，这种深度集成的特征使得它们非常适合在无线传感器网络中使用。</a:t>
            </a:r>
            <a:endParaRPr lang="en-US" altLang="zh-CN" sz="2400" dirty="0">
              <a:latin typeface="微软雅黑"/>
              <a:ea typeface="微软雅黑"/>
              <a:cs typeface="微软雅黑"/>
            </a:endParaRPr>
          </a:p>
          <a:p>
            <a:pPr algn="just">
              <a:lnSpc>
                <a:spcPct val="150000"/>
              </a:lnSpc>
              <a:spcBef>
                <a:spcPts val="600"/>
              </a:spcBef>
            </a:pPr>
            <a:r>
              <a:rPr lang="zh-CN" altLang="en-US" sz="2400" dirty="0">
                <a:latin typeface="微软雅黑"/>
                <a:ea typeface="微软雅黑"/>
                <a:cs typeface="微软雅黑"/>
              </a:rPr>
              <a:t>影响</a:t>
            </a:r>
            <a:r>
              <a:rPr lang="zh-CN" altLang="en-US" sz="2400" b="1" dirty="0">
                <a:latin typeface="微软雅黑"/>
                <a:ea typeface="微软雅黑"/>
                <a:cs typeface="微软雅黑"/>
              </a:rPr>
              <a:t>节点工作整体性能</a:t>
            </a:r>
            <a:r>
              <a:rPr lang="zh-CN" altLang="en-US" sz="2400" dirty="0">
                <a:latin typeface="微软雅黑"/>
                <a:ea typeface="微软雅黑"/>
                <a:cs typeface="微软雅黑"/>
              </a:rPr>
              <a:t>的</a:t>
            </a:r>
            <a:r>
              <a:rPr lang="zh-CN" altLang="en-US" sz="2400" b="1" dirty="0">
                <a:solidFill>
                  <a:srgbClr val="FF0000"/>
                </a:solidFill>
                <a:latin typeface="微软雅黑"/>
                <a:ea typeface="微软雅黑"/>
                <a:cs typeface="微软雅黑"/>
              </a:rPr>
              <a:t>微处理器关键性能</a:t>
            </a:r>
            <a:r>
              <a:rPr lang="zh-CN" altLang="en-US" sz="2400" dirty="0">
                <a:latin typeface="微软雅黑"/>
                <a:ea typeface="微软雅黑"/>
                <a:cs typeface="微软雅黑"/>
              </a:rPr>
              <a:t>包括</a:t>
            </a:r>
            <a:r>
              <a:rPr lang="zh-CN" altLang="en-US" sz="2400" dirty="0">
                <a:solidFill>
                  <a:srgbClr val="0033CC"/>
                </a:solidFill>
                <a:latin typeface="微软雅黑"/>
                <a:ea typeface="微软雅黑"/>
                <a:cs typeface="微软雅黑"/>
              </a:rPr>
              <a:t>功耗特性，唤醒时间</a:t>
            </a:r>
            <a:r>
              <a:rPr lang="zh-CN" altLang="en-US" sz="2400" dirty="0">
                <a:latin typeface="微软雅黑"/>
                <a:ea typeface="微软雅黑"/>
                <a:cs typeface="微软雅黑"/>
              </a:rPr>
              <a:t>（在睡眠</a:t>
            </a:r>
            <a:r>
              <a:rPr lang="en-US" altLang="zh-CN" sz="2400" dirty="0">
                <a:latin typeface="微软雅黑"/>
                <a:ea typeface="微软雅黑"/>
                <a:cs typeface="微软雅黑"/>
              </a:rPr>
              <a:t>/</a:t>
            </a:r>
            <a:r>
              <a:rPr lang="zh-CN" altLang="en-US" sz="2400" dirty="0">
                <a:latin typeface="微软雅黑"/>
                <a:ea typeface="微软雅黑"/>
                <a:cs typeface="微软雅黑"/>
              </a:rPr>
              <a:t>工作状态间快速切换），</a:t>
            </a:r>
            <a:r>
              <a:rPr lang="zh-CN" altLang="en-US" sz="2400" dirty="0">
                <a:solidFill>
                  <a:srgbClr val="0033CC"/>
                </a:solidFill>
                <a:latin typeface="微软雅黑"/>
                <a:ea typeface="微软雅黑"/>
                <a:cs typeface="微软雅黑"/>
              </a:rPr>
              <a:t>供电电压</a:t>
            </a:r>
            <a:r>
              <a:rPr lang="zh-CN" altLang="en-US" sz="2400" dirty="0">
                <a:latin typeface="微软雅黑"/>
                <a:ea typeface="微软雅黑"/>
                <a:cs typeface="微软雅黑"/>
              </a:rPr>
              <a:t>（长时间工作），</a:t>
            </a:r>
            <a:r>
              <a:rPr lang="zh-CN" altLang="en-US" sz="2400" dirty="0">
                <a:solidFill>
                  <a:srgbClr val="0033CC"/>
                </a:solidFill>
                <a:latin typeface="微软雅黑"/>
                <a:ea typeface="微软雅黑"/>
                <a:cs typeface="微软雅黑"/>
              </a:rPr>
              <a:t>运算速度</a:t>
            </a:r>
            <a:r>
              <a:rPr lang="zh-CN" altLang="en-US" sz="2400" dirty="0">
                <a:latin typeface="微软雅黑"/>
                <a:ea typeface="微软雅黑"/>
                <a:cs typeface="微软雅黑"/>
              </a:rPr>
              <a:t>和</a:t>
            </a:r>
            <a:r>
              <a:rPr lang="zh-CN" altLang="en-US" sz="2400" dirty="0">
                <a:solidFill>
                  <a:srgbClr val="0033CC"/>
                </a:solidFill>
                <a:latin typeface="微软雅黑"/>
                <a:ea typeface="微软雅黑"/>
                <a:cs typeface="微软雅黑"/>
              </a:rPr>
              <a:t>内存大小</a:t>
            </a: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硬件平台</a:t>
            </a:r>
            <a:endParaRPr kumimoji="1" lang="zh-CN" altLang="en-US" dirty="0"/>
          </a:p>
        </p:txBody>
      </p:sp>
    </p:spTree>
    <p:extLst>
      <p:ext uri="{BB962C8B-B14F-4D97-AF65-F5344CB8AC3E}">
        <p14:creationId xmlns:p14="http://schemas.microsoft.com/office/powerpoint/2010/main" val="15096588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52745"/>
            <a:ext cx="7886700" cy="3762403"/>
          </a:xfrm>
        </p:spPr>
        <p:txBody>
          <a:bodyPr>
            <a:noAutofit/>
          </a:bodyPr>
          <a:lstStyle/>
          <a:p>
            <a:pPr marL="0" indent="0">
              <a:lnSpc>
                <a:spcPct val="150000"/>
              </a:lnSpc>
              <a:spcBef>
                <a:spcPts val="600"/>
              </a:spcBef>
              <a:buNone/>
            </a:pPr>
            <a:r>
              <a:rPr lang="en-US" altLang="zh-CN" b="1" dirty="0" smtClean="0">
                <a:solidFill>
                  <a:srgbClr val="FF0000"/>
                </a:solidFill>
                <a:latin typeface="微软雅黑"/>
                <a:ea typeface="微软雅黑"/>
                <a:cs typeface="微软雅黑"/>
              </a:rPr>
              <a:t>1. </a:t>
            </a:r>
            <a:r>
              <a:rPr lang="zh-CN" altLang="en-US" b="1" dirty="0" smtClean="0">
                <a:solidFill>
                  <a:srgbClr val="FF0000"/>
                </a:solidFill>
                <a:latin typeface="微软雅黑"/>
                <a:ea typeface="微软雅黑"/>
                <a:cs typeface="微软雅黑"/>
              </a:rPr>
              <a:t>功耗特性</a:t>
            </a:r>
            <a:endParaRPr lang="en-US" altLang="zh-CN" b="1"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功耗特性决定了无线传感网的</a:t>
            </a:r>
            <a:r>
              <a:rPr lang="zh-CN" altLang="en-US" sz="2400" b="1" dirty="0" smtClean="0">
                <a:solidFill>
                  <a:srgbClr val="FF0000"/>
                </a:solidFill>
                <a:latin typeface="微软雅黑"/>
                <a:ea typeface="微软雅黑"/>
                <a:cs typeface="微软雅黑"/>
              </a:rPr>
              <a:t>生命周期</a:t>
            </a:r>
            <a:endParaRPr lang="en-US" altLang="zh-CN" sz="2400" b="1"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传感节点一般周期性的进行数据采集与处理，大部分时间处于休眠状态</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处理器的睡眠状态的能耗对整个节点的生命周期起着极为关键的作用</a:t>
            </a:r>
            <a:endParaRPr lang="zh-CN" altLang="en-US" sz="24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DAD0B191-C465-49E9-8AD5-E0BEC76723E5}" type="slidenum">
              <a:rPr lang="zh-CN" altLang="en-US" smtClean="0"/>
              <a:t>23</a:t>
            </a:fld>
            <a:endParaRPr lang="zh-CN" altLang="en-US" dirty="0"/>
          </a:p>
        </p:txBody>
      </p:sp>
      <p:sp>
        <p:nvSpPr>
          <p:cNvPr id="4" name="标题 3"/>
          <p:cNvSpPr>
            <a:spLocks noGrp="1"/>
          </p:cNvSpPr>
          <p:nvPr>
            <p:ph type="title"/>
          </p:nvPr>
        </p:nvSpPr>
        <p:spPr/>
        <p:txBody>
          <a:bodyPr/>
          <a:lstStyle/>
          <a:p>
            <a:r>
              <a:rPr kumimoji="1" lang="zh-CN" altLang="en-US" dirty="0" smtClean="0"/>
              <a:t>影响处理器的关键特性</a:t>
            </a:r>
            <a:endParaRPr kumimoji="1" lang="zh-CN" altLang="en-US" dirty="0"/>
          </a:p>
        </p:txBody>
      </p:sp>
    </p:spTree>
    <p:extLst>
      <p:ext uri="{BB962C8B-B14F-4D97-AF65-F5344CB8AC3E}">
        <p14:creationId xmlns:p14="http://schemas.microsoft.com/office/powerpoint/2010/main" val="32044411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52745"/>
            <a:ext cx="7886700" cy="4522424"/>
          </a:xfrm>
        </p:spPr>
        <p:txBody>
          <a:bodyPr>
            <a:noAutofit/>
          </a:bodyPr>
          <a:lstStyle/>
          <a:p>
            <a:pPr marL="0" indent="0">
              <a:lnSpc>
                <a:spcPct val="150000"/>
              </a:lnSpc>
              <a:spcBef>
                <a:spcPts val="600"/>
              </a:spcBef>
              <a:buNone/>
            </a:pPr>
            <a:r>
              <a:rPr lang="en-US" altLang="zh-CN" b="1" dirty="0" smtClean="0">
                <a:solidFill>
                  <a:srgbClr val="FF0000"/>
                </a:solidFill>
                <a:latin typeface="微软雅黑"/>
                <a:ea typeface="微软雅黑"/>
                <a:cs typeface="微软雅黑"/>
              </a:rPr>
              <a:t>2. </a:t>
            </a:r>
            <a:r>
              <a:rPr lang="zh-CN" altLang="en-US" b="1" dirty="0" smtClean="0">
                <a:solidFill>
                  <a:srgbClr val="FF0000"/>
                </a:solidFill>
                <a:latin typeface="微软雅黑"/>
                <a:ea typeface="微软雅黑"/>
                <a:cs typeface="微软雅黑"/>
              </a:rPr>
              <a:t>唤醒时间</a:t>
            </a:r>
            <a:endParaRPr lang="en-US" altLang="zh-CN" b="1"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000" dirty="0" smtClean="0">
                <a:latin typeface="微软雅黑"/>
                <a:ea typeface="微软雅黑"/>
                <a:cs typeface="微软雅黑"/>
              </a:rPr>
              <a:t> 唤醒时间即处理器的从睡眠状态进入工作状态</a:t>
            </a:r>
            <a:endParaRPr lang="en-US" altLang="zh-CN" sz="20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en-US" altLang="zh-CN" sz="2000" dirty="0">
                <a:latin typeface="微软雅黑"/>
                <a:ea typeface="微软雅黑"/>
                <a:cs typeface="微软雅黑"/>
              </a:rPr>
              <a:t> </a:t>
            </a:r>
            <a:r>
              <a:rPr lang="zh-CN" altLang="en-US" sz="2000" dirty="0" smtClean="0">
                <a:latin typeface="微软雅黑"/>
                <a:ea typeface="微软雅黑"/>
                <a:cs typeface="微软雅黑"/>
              </a:rPr>
              <a:t>有些处理器</a:t>
            </a:r>
            <a:r>
              <a:rPr lang="en-US" altLang="zh-CN" sz="2000" dirty="0" smtClean="0">
                <a:latin typeface="微软雅黑"/>
                <a:ea typeface="微软雅黑"/>
                <a:cs typeface="微软雅黑"/>
              </a:rPr>
              <a:t>10ms</a:t>
            </a:r>
            <a:r>
              <a:rPr lang="zh-CN" altLang="en-US" sz="2000" dirty="0" smtClean="0">
                <a:latin typeface="微软雅黑"/>
                <a:ea typeface="微软雅黑"/>
                <a:cs typeface="微软雅黑"/>
              </a:rPr>
              <a:t>，有些处理器</a:t>
            </a:r>
            <a:r>
              <a:rPr lang="en-US" altLang="zh-CN" sz="2000" dirty="0" smtClean="0">
                <a:latin typeface="微软雅黑"/>
                <a:ea typeface="微软雅黑"/>
                <a:cs typeface="微软雅黑"/>
              </a:rPr>
              <a:t>6us</a:t>
            </a:r>
          </a:p>
          <a:p>
            <a:pPr>
              <a:lnSpc>
                <a:spcPct val="150000"/>
              </a:lnSpc>
              <a:spcBef>
                <a:spcPts val="600"/>
              </a:spcBef>
              <a:spcAft>
                <a:spcPts val="1200"/>
              </a:spcAft>
              <a:buFont typeface="Wingdings" panose="05000000000000000000" pitchFamily="2" charset="2"/>
              <a:buChar char="n"/>
            </a:pPr>
            <a:r>
              <a:rPr lang="en-US" altLang="zh-CN" sz="2000" dirty="0">
                <a:latin typeface="微软雅黑"/>
                <a:ea typeface="微软雅黑"/>
                <a:cs typeface="微软雅黑"/>
              </a:rPr>
              <a:t> </a:t>
            </a:r>
            <a:r>
              <a:rPr lang="zh-CN" altLang="en-US" sz="2000" dirty="0" smtClean="0">
                <a:latin typeface="微软雅黑"/>
                <a:ea typeface="微软雅黑"/>
                <a:cs typeface="微软雅黑"/>
              </a:rPr>
              <a:t>唤醒时间越短进行状态切换的速度就越快，越节省能耗</a:t>
            </a:r>
            <a:endParaRPr lang="en-US" altLang="zh-CN" sz="2000" dirty="0" smtClean="0">
              <a:latin typeface="微软雅黑"/>
              <a:ea typeface="微软雅黑"/>
              <a:cs typeface="微软雅黑"/>
            </a:endParaRPr>
          </a:p>
          <a:p>
            <a:pPr marL="0" indent="0">
              <a:lnSpc>
                <a:spcPct val="150000"/>
              </a:lnSpc>
              <a:spcBef>
                <a:spcPts val="600"/>
              </a:spcBef>
              <a:buNone/>
            </a:pPr>
            <a:r>
              <a:rPr lang="en-US" altLang="zh-CN" b="1" dirty="0" smtClean="0">
                <a:solidFill>
                  <a:srgbClr val="FF0000"/>
                </a:solidFill>
                <a:latin typeface="微软雅黑"/>
                <a:ea typeface="微软雅黑"/>
                <a:cs typeface="微软雅黑"/>
              </a:rPr>
              <a:t>3. </a:t>
            </a:r>
            <a:r>
              <a:rPr lang="zh-CN" altLang="en-US" b="1" dirty="0" smtClean="0">
                <a:solidFill>
                  <a:srgbClr val="FF0000"/>
                </a:solidFill>
                <a:latin typeface="微软雅黑"/>
                <a:ea typeface="微软雅黑"/>
                <a:cs typeface="微软雅黑"/>
              </a:rPr>
              <a:t>供电电压</a:t>
            </a:r>
            <a:endParaRPr lang="en-US" altLang="zh-CN" b="1" dirty="0" smtClean="0">
              <a:solidFill>
                <a:srgbClr val="FF0000"/>
              </a:solidFill>
              <a:latin typeface="微软雅黑"/>
              <a:ea typeface="微软雅黑"/>
              <a:cs typeface="微软雅黑"/>
            </a:endParaRPr>
          </a:p>
          <a:p>
            <a:pPr marL="0" indent="0">
              <a:lnSpc>
                <a:spcPct val="150000"/>
              </a:lnSpc>
              <a:spcBef>
                <a:spcPts val="600"/>
              </a:spcBef>
              <a:buNone/>
            </a:pPr>
            <a:r>
              <a:rPr lang="zh-CN" altLang="en-US" sz="2000" dirty="0" smtClean="0">
                <a:latin typeface="微软雅黑"/>
                <a:ea typeface="微软雅黑"/>
                <a:cs typeface="微软雅黑"/>
              </a:rPr>
              <a:t>传统的低功耗处理器工作电压：</a:t>
            </a:r>
            <a:r>
              <a:rPr lang="en-US" altLang="zh-CN" sz="2000" dirty="0" smtClean="0">
                <a:latin typeface="微软雅黑"/>
                <a:ea typeface="微软雅黑"/>
                <a:cs typeface="微软雅黑"/>
              </a:rPr>
              <a:t>2.7-3V</a:t>
            </a:r>
          </a:p>
          <a:p>
            <a:pPr marL="0" indent="0">
              <a:lnSpc>
                <a:spcPct val="150000"/>
              </a:lnSpc>
              <a:spcBef>
                <a:spcPts val="600"/>
              </a:spcBef>
              <a:buNone/>
            </a:pPr>
            <a:r>
              <a:rPr lang="zh-CN" altLang="en-US" sz="2000" dirty="0" smtClean="0">
                <a:latin typeface="微软雅黑"/>
                <a:ea typeface="微软雅黑"/>
                <a:cs typeface="微软雅黑"/>
              </a:rPr>
              <a:t>新一代的低功耗处理器工作电压：</a:t>
            </a:r>
            <a:r>
              <a:rPr lang="en-US" altLang="zh-CN" sz="2000" dirty="0" smtClean="0">
                <a:latin typeface="微软雅黑"/>
                <a:ea typeface="微软雅黑"/>
                <a:cs typeface="微软雅黑"/>
              </a:rPr>
              <a:t>1.8-3V</a:t>
            </a:r>
          </a:p>
        </p:txBody>
      </p:sp>
      <p:sp>
        <p:nvSpPr>
          <p:cNvPr id="3" name="幻灯片编号占位符 2"/>
          <p:cNvSpPr>
            <a:spLocks noGrp="1"/>
          </p:cNvSpPr>
          <p:nvPr>
            <p:ph type="sldNum" sz="quarter" idx="4294967295"/>
          </p:nvPr>
        </p:nvSpPr>
        <p:spPr/>
        <p:txBody>
          <a:bodyPr/>
          <a:lstStyle/>
          <a:p>
            <a:fld id="{DDE8AE1C-1782-4FE7-BAD1-DAEE07C69F4E}" type="slidenum">
              <a:rPr lang="zh-CN" altLang="en-US" smtClean="0"/>
              <a:t>24</a:t>
            </a:fld>
            <a:endParaRPr lang="zh-CN" altLang="en-US" dirty="0"/>
          </a:p>
        </p:txBody>
      </p:sp>
      <p:sp>
        <p:nvSpPr>
          <p:cNvPr id="4" name="标题 3"/>
          <p:cNvSpPr>
            <a:spLocks noGrp="1"/>
          </p:cNvSpPr>
          <p:nvPr>
            <p:ph type="title"/>
          </p:nvPr>
        </p:nvSpPr>
        <p:spPr/>
        <p:txBody>
          <a:bodyPr/>
          <a:lstStyle/>
          <a:p>
            <a:r>
              <a:rPr kumimoji="1" lang="zh-CN" altLang="en-US" dirty="0" smtClean="0"/>
              <a:t>影响处理器的关键特性</a:t>
            </a:r>
            <a:endParaRPr kumimoji="1" lang="zh-CN" altLang="en-US" dirty="0"/>
          </a:p>
        </p:txBody>
      </p:sp>
    </p:spTree>
    <p:extLst>
      <p:ext uri="{BB962C8B-B14F-4D97-AF65-F5344CB8AC3E}">
        <p14:creationId xmlns:p14="http://schemas.microsoft.com/office/powerpoint/2010/main" val="27967461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52746"/>
            <a:ext cx="7886700" cy="4368044"/>
          </a:xfrm>
        </p:spPr>
        <p:txBody>
          <a:bodyPr>
            <a:noAutofit/>
          </a:bodyPr>
          <a:lstStyle/>
          <a:p>
            <a:pPr marL="0" indent="0">
              <a:lnSpc>
                <a:spcPct val="150000"/>
              </a:lnSpc>
              <a:spcBef>
                <a:spcPts val="600"/>
              </a:spcBef>
              <a:buNone/>
            </a:pPr>
            <a:r>
              <a:rPr lang="en-US" altLang="zh-CN" b="1" dirty="0" smtClean="0">
                <a:solidFill>
                  <a:srgbClr val="FF0000"/>
                </a:solidFill>
                <a:latin typeface="微软雅黑"/>
                <a:ea typeface="微软雅黑"/>
                <a:cs typeface="微软雅黑"/>
              </a:rPr>
              <a:t>4. </a:t>
            </a:r>
            <a:r>
              <a:rPr lang="zh-CN" altLang="en-US" b="1" dirty="0" smtClean="0">
                <a:solidFill>
                  <a:srgbClr val="FF0000"/>
                </a:solidFill>
                <a:latin typeface="微软雅黑"/>
                <a:ea typeface="微软雅黑"/>
                <a:cs typeface="微软雅黑"/>
              </a:rPr>
              <a:t>运算速度</a:t>
            </a:r>
            <a:endParaRPr lang="en-US" altLang="zh-CN" b="1"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000" dirty="0" smtClean="0">
                <a:latin typeface="微软雅黑"/>
                <a:ea typeface="微软雅黑"/>
                <a:cs typeface="微软雅黑"/>
              </a:rPr>
              <a:t> 传感网络中，微处理器主要工作是运行通信协议，和传感器交互，进行数据处理等。</a:t>
            </a:r>
            <a:endParaRPr lang="en-US" altLang="zh-CN" sz="20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en-US" altLang="zh-CN" sz="2000" dirty="0">
                <a:latin typeface="微软雅黑"/>
                <a:ea typeface="微软雅黑"/>
                <a:cs typeface="微软雅黑"/>
              </a:rPr>
              <a:t> </a:t>
            </a:r>
            <a:r>
              <a:rPr lang="zh-CN" altLang="en-US" sz="2000" dirty="0" smtClean="0">
                <a:latin typeface="微软雅黑"/>
                <a:ea typeface="微软雅黑"/>
                <a:cs typeface="微软雅黑"/>
              </a:rPr>
              <a:t>对处理器的要求不高，大部分传感器节点是</a:t>
            </a:r>
            <a:r>
              <a:rPr lang="en-US" altLang="zh-CN" sz="2000" dirty="0" smtClean="0">
                <a:latin typeface="微软雅黑"/>
                <a:ea typeface="微软雅黑"/>
                <a:cs typeface="微软雅黑"/>
              </a:rPr>
              <a:t>0~48Mhz</a:t>
            </a:r>
          </a:p>
          <a:p>
            <a:pPr>
              <a:lnSpc>
                <a:spcPct val="150000"/>
              </a:lnSpc>
              <a:spcBef>
                <a:spcPts val="600"/>
              </a:spcBef>
              <a:buFont typeface="Wingdings" panose="05000000000000000000" pitchFamily="2" charset="2"/>
              <a:buChar char="n"/>
            </a:pPr>
            <a:endParaRPr lang="en-US" altLang="zh-CN" sz="2000" dirty="0">
              <a:latin typeface="微软雅黑"/>
              <a:ea typeface="微软雅黑"/>
              <a:cs typeface="微软雅黑"/>
            </a:endParaRPr>
          </a:p>
          <a:p>
            <a:pPr>
              <a:lnSpc>
                <a:spcPct val="150000"/>
              </a:lnSpc>
              <a:spcBef>
                <a:spcPts val="600"/>
              </a:spcBef>
              <a:buFont typeface="Wingdings" panose="05000000000000000000" pitchFamily="2" charset="2"/>
              <a:buChar char="n"/>
            </a:pPr>
            <a:endParaRPr lang="en-US" altLang="zh-CN" sz="2000" dirty="0" smtClean="0">
              <a:latin typeface="微软雅黑"/>
              <a:ea typeface="微软雅黑"/>
              <a:cs typeface="微软雅黑"/>
            </a:endParaRPr>
          </a:p>
          <a:p>
            <a:pPr>
              <a:lnSpc>
                <a:spcPct val="150000"/>
              </a:lnSpc>
              <a:spcBef>
                <a:spcPts val="600"/>
              </a:spcBef>
              <a:buFont typeface="Wingdings" panose="05000000000000000000" pitchFamily="2" charset="2"/>
              <a:buChar char="n"/>
            </a:pPr>
            <a:endParaRPr lang="en-US" altLang="zh-CN" sz="2000"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000" dirty="0" smtClean="0">
                <a:latin typeface="微软雅黑"/>
                <a:ea typeface="微软雅黑"/>
                <a:cs typeface="微软雅黑"/>
              </a:rPr>
              <a:t>因此，提高或降低</a:t>
            </a:r>
            <a:r>
              <a:rPr lang="en-US" altLang="zh-CN" sz="2000" dirty="0" smtClean="0">
                <a:latin typeface="微软雅黑"/>
                <a:ea typeface="微软雅黑"/>
                <a:cs typeface="微软雅黑"/>
              </a:rPr>
              <a:t>CPU</a:t>
            </a:r>
            <a:r>
              <a:rPr lang="zh-CN" altLang="en-US" sz="2000" dirty="0" smtClean="0">
                <a:latin typeface="微软雅黑"/>
                <a:ea typeface="微软雅黑"/>
                <a:cs typeface="微软雅黑"/>
              </a:rPr>
              <a:t>主频对</a:t>
            </a:r>
            <a:r>
              <a:rPr lang="en-US" altLang="zh-CN" sz="2000" dirty="0" smtClean="0">
                <a:latin typeface="微软雅黑"/>
                <a:ea typeface="微软雅黑"/>
                <a:cs typeface="微软雅黑"/>
              </a:rPr>
              <a:t>CPU</a:t>
            </a:r>
            <a:r>
              <a:rPr lang="zh-CN" altLang="en-US" sz="2000" dirty="0" smtClean="0">
                <a:latin typeface="微软雅黑"/>
                <a:ea typeface="微软雅黑"/>
                <a:cs typeface="微软雅黑"/>
              </a:rPr>
              <a:t>的能耗并没有太大影响</a:t>
            </a:r>
            <a:endParaRPr lang="en-US" altLang="zh-CN" sz="2000" dirty="0" smtClean="0">
              <a:latin typeface="微软雅黑"/>
              <a:ea typeface="微软雅黑"/>
              <a:cs typeface="微软雅黑"/>
            </a:endParaRPr>
          </a:p>
          <a:p>
            <a:pPr marL="0" indent="0">
              <a:lnSpc>
                <a:spcPct val="150000"/>
              </a:lnSpc>
              <a:spcBef>
                <a:spcPts val="600"/>
              </a:spcBef>
              <a:buNone/>
            </a:pP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p:txBody>
          <a:bodyPr/>
          <a:lstStyle/>
          <a:p>
            <a:r>
              <a:rPr kumimoji="1" lang="zh-CN" altLang="en-US" dirty="0" smtClean="0"/>
              <a:t>影响处理器的关键特性</a:t>
            </a:r>
            <a:endParaRPr kumimoji="1"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1150214" y="4328139"/>
                <a:ext cx="14167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𝐹</m:t>
                      </m:r>
                    </m:oMath>
                  </m:oMathPara>
                </a14:m>
                <a:endParaRPr lang="en-US" altLang="zh-CN" sz="2400" b="0" dirty="0" smtClean="0"/>
              </a:p>
            </p:txBody>
          </p:sp>
        </mc:Choice>
        <mc:Fallback xmlns="">
          <p:sp>
            <p:nvSpPr>
              <p:cNvPr id="5" name="文本框 4"/>
              <p:cNvSpPr txBox="1">
                <a:spLocks noRot="1" noChangeAspect="1" noMove="1" noResize="1" noEditPoints="1" noAdjustHandles="1" noChangeArrowheads="1" noChangeShapeType="1" noTextEdit="1"/>
              </p:cNvSpPr>
              <p:nvPr/>
            </p:nvSpPr>
            <p:spPr>
              <a:xfrm>
                <a:off x="1150214" y="4328139"/>
                <a:ext cx="1416798" cy="369332"/>
              </a:xfrm>
              <a:prstGeom prst="rect">
                <a:avLst/>
              </a:prstGeom>
              <a:blipFill rotWithShape="0">
                <a:blip r:embed="rId3"/>
                <a:stretch>
                  <a:fillRect l="-4741" r="-3879" b="-4918"/>
                </a:stretch>
              </a:blipFill>
            </p:spPr>
            <p:txBody>
              <a:bodyPr/>
              <a:lstStyle/>
              <a:p>
                <a:r>
                  <a:rPr lang="zh-CN" altLang="en-US">
                    <a:noFill/>
                  </a:rPr>
                  <a:t> </a:t>
                </a:r>
              </a:p>
            </p:txBody>
          </p:sp>
        </mc:Fallback>
      </mc:AlternateContent>
      <p:sp>
        <p:nvSpPr>
          <p:cNvPr id="7" name="内容占位符 1"/>
          <p:cNvSpPr txBox="1">
            <a:spLocks/>
          </p:cNvSpPr>
          <p:nvPr/>
        </p:nvSpPr>
        <p:spPr>
          <a:xfrm>
            <a:off x="3072701" y="4124630"/>
            <a:ext cx="2779408" cy="114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1800" b="1" dirty="0" smtClean="0">
                <a:solidFill>
                  <a:srgbClr val="FF0000"/>
                </a:solidFill>
                <a:latin typeface="微软雅黑"/>
                <a:ea typeface="微软雅黑"/>
                <a:cs typeface="微软雅黑"/>
              </a:rPr>
              <a:t>P</a:t>
            </a:r>
            <a:r>
              <a:rPr lang="zh-CN" altLang="en-US" sz="1800" b="1" dirty="0" smtClean="0">
                <a:solidFill>
                  <a:srgbClr val="FF0000"/>
                </a:solidFill>
                <a:latin typeface="微软雅黑"/>
                <a:ea typeface="微软雅黑"/>
                <a:cs typeface="微软雅黑"/>
              </a:rPr>
              <a:t>：能耗功率</a:t>
            </a:r>
            <a:endParaRPr lang="en-US" altLang="zh-CN" sz="1800" b="1" dirty="0" smtClean="0">
              <a:solidFill>
                <a:srgbClr val="FF0000"/>
              </a:solidFill>
              <a:latin typeface="微软雅黑"/>
              <a:ea typeface="微软雅黑"/>
              <a:cs typeface="微软雅黑"/>
            </a:endParaRPr>
          </a:p>
          <a:p>
            <a:pPr marL="0" indent="0">
              <a:lnSpc>
                <a:spcPct val="100000"/>
              </a:lnSpc>
              <a:spcBef>
                <a:spcPts val="0"/>
              </a:spcBef>
              <a:buFont typeface="Arial" panose="020B0604020202020204" pitchFamily="34" charset="0"/>
              <a:buNone/>
            </a:pPr>
            <a:r>
              <a:rPr lang="en-US" altLang="zh-CN" sz="1800" b="1" dirty="0" smtClean="0">
                <a:solidFill>
                  <a:srgbClr val="FF0000"/>
                </a:solidFill>
                <a:latin typeface="微软雅黑"/>
                <a:ea typeface="微软雅黑"/>
                <a:cs typeface="微软雅黑"/>
              </a:rPr>
              <a:t>C</a:t>
            </a:r>
            <a:r>
              <a:rPr lang="zh-CN" altLang="en-US" sz="1800" b="1" dirty="0" smtClean="0">
                <a:solidFill>
                  <a:srgbClr val="FF0000"/>
                </a:solidFill>
                <a:latin typeface="微软雅黑"/>
                <a:ea typeface="微软雅黑"/>
                <a:cs typeface="微软雅黑"/>
              </a:rPr>
              <a:t>：常数</a:t>
            </a:r>
            <a:endParaRPr lang="en-US" altLang="zh-CN" sz="1800" b="1" dirty="0" smtClean="0">
              <a:solidFill>
                <a:srgbClr val="FF0000"/>
              </a:solidFill>
              <a:latin typeface="微软雅黑"/>
              <a:ea typeface="微软雅黑"/>
              <a:cs typeface="微软雅黑"/>
            </a:endParaRPr>
          </a:p>
          <a:p>
            <a:pPr marL="0" indent="0">
              <a:lnSpc>
                <a:spcPct val="100000"/>
              </a:lnSpc>
              <a:spcBef>
                <a:spcPts val="0"/>
              </a:spcBef>
              <a:buFont typeface="Arial" panose="020B0604020202020204" pitchFamily="34" charset="0"/>
              <a:buNone/>
            </a:pPr>
            <a:r>
              <a:rPr lang="en-US" altLang="zh-CN" sz="1800" b="1" dirty="0" smtClean="0">
                <a:solidFill>
                  <a:srgbClr val="FF0000"/>
                </a:solidFill>
                <a:latin typeface="微软雅黑"/>
                <a:ea typeface="微软雅黑"/>
                <a:cs typeface="微软雅黑"/>
              </a:rPr>
              <a:t>V</a:t>
            </a:r>
            <a:r>
              <a:rPr lang="zh-CN" altLang="en-US" sz="1800" b="1" dirty="0" smtClean="0">
                <a:solidFill>
                  <a:srgbClr val="FF0000"/>
                </a:solidFill>
                <a:latin typeface="微软雅黑"/>
                <a:ea typeface="微软雅黑"/>
                <a:cs typeface="微软雅黑"/>
              </a:rPr>
              <a:t>：电压</a:t>
            </a:r>
            <a:endParaRPr lang="en-US" altLang="zh-CN" sz="1800" b="1" dirty="0" smtClean="0">
              <a:solidFill>
                <a:srgbClr val="FF0000"/>
              </a:solidFill>
              <a:latin typeface="微软雅黑"/>
              <a:ea typeface="微软雅黑"/>
              <a:cs typeface="微软雅黑"/>
            </a:endParaRPr>
          </a:p>
          <a:p>
            <a:pPr marL="0" indent="0">
              <a:lnSpc>
                <a:spcPct val="100000"/>
              </a:lnSpc>
              <a:spcBef>
                <a:spcPts val="0"/>
              </a:spcBef>
              <a:buFont typeface="Arial" panose="020B0604020202020204" pitchFamily="34" charset="0"/>
              <a:buNone/>
            </a:pPr>
            <a:r>
              <a:rPr lang="en-US" altLang="zh-CN" sz="1800" b="1" dirty="0" smtClean="0">
                <a:solidFill>
                  <a:srgbClr val="FF0000"/>
                </a:solidFill>
                <a:latin typeface="微软雅黑"/>
                <a:ea typeface="微软雅黑"/>
                <a:cs typeface="微软雅黑"/>
              </a:rPr>
              <a:t>F</a:t>
            </a:r>
            <a:r>
              <a:rPr lang="zh-CN" altLang="en-US" sz="1800" b="1" dirty="0" smtClean="0">
                <a:solidFill>
                  <a:srgbClr val="FF0000"/>
                </a:solidFill>
                <a:latin typeface="微软雅黑"/>
                <a:ea typeface="微软雅黑"/>
                <a:cs typeface="微软雅黑"/>
              </a:rPr>
              <a:t>：主频</a:t>
            </a:r>
            <a:endParaRPr lang="zh-CN" altLang="en-US" sz="1800" b="1"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30522525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52745"/>
            <a:ext cx="8194676" cy="4534299"/>
          </a:xfrm>
        </p:spPr>
        <p:txBody>
          <a:bodyPr>
            <a:noAutofit/>
          </a:bodyPr>
          <a:lstStyle/>
          <a:p>
            <a:pPr marL="0" indent="0">
              <a:lnSpc>
                <a:spcPct val="150000"/>
              </a:lnSpc>
              <a:spcBef>
                <a:spcPts val="600"/>
              </a:spcBef>
              <a:buNone/>
            </a:pPr>
            <a:r>
              <a:rPr lang="en-US" altLang="zh-CN" b="1" dirty="0" smtClean="0">
                <a:solidFill>
                  <a:srgbClr val="FF0000"/>
                </a:solidFill>
                <a:latin typeface="微软雅黑"/>
                <a:ea typeface="微软雅黑"/>
                <a:cs typeface="微软雅黑"/>
              </a:rPr>
              <a:t>5. </a:t>
            </a:r>
            <a:r>
              <a:rPr lang="zh-CN" altLang="en-US" b="1" dirty="0" smtClean="0">
                <a:solidFill>
                  <a:srgbClr val="FF0000"/>
                </a:solidFill>
                <a:latin typeface="微软雅黑"/>
                <a:ea typeface="微软雅黑"/>
                <a:cs typeface="微软雅黑"/>
              </a:rPr>
              <a:t>内存大小</a:t>
            </a:r>
            <a:endParaRPr lang="en-US" altLang="zh-CN" b="1" dirty="0" smtClean="0">
              <a:solidFill>
                <a:srgbClr val="FF0000"/>
              </a:solidFill>
              <a:latin typeface="微软雅黑"/>
              <a:ea typeface="微软雅黑"/>
              <a:cs typeface="微软雅黑"/>
            </a:endParaRPr>
          </a:p>
          <a:p>
            <a:pPr>
              <a:lnSpc>
                <a:spcPct val="150000"/>
              </a:lnSpc>
              <a:spcBef>
                <a:spcPts val="600"/>
              </a:spcBef>
              <a:spcAft>
                <a:spcPts val="1200"/>
              </a:spcAft>
              <a:buFont typeface="Wingdings" panose="05000000000000000000" pitchFamily="2" charset="2"/>
              <a:buChar char="n"/>
            </a:pPr>
            <a:r>
              <a:rPr lang="zh-CN" altLang="en-US" sz="2000" dirty="0" smtClean="0">
                <a:latin typeface="微软雅黑"/>
                <a:ea typeface="微软雅黑"/>
                <a:cs typeface="微软雅黑"/>
              </a:rPr>
              <a:t> 节点上执行的程序通常将</a:t>
            </a:r>
            <a:r>
              <a:rPr lang="zh-CN" altLang="en-US" sz="2000" dirty="0" smtClean="0">
                <a:solidFill>
                  <a:srgbClr val="FF0000"/>
                </a:solidFill>
                <a:latin typeface="微软雅黑"/>
                <a:ea typeface="微软雅黑"/>
                <a:cs typeface="微软雅黑"/>
              </a:rPr>
              <a:t>数据存在</a:t>
            </a:r>
            <a:r>
              <a:rPr lang="en-US" altLang="zh-CN" sz="2000" dirty="0" smtClean="0">
                <a:solidFill>
                  <a:srgbClr val="FF0000"/>
                </a:solidFill>
                <a:latin typeface="微软雅黑"/>
                <a:ea typeface="微软雅黑"/>
                <a:cs typeface="微软雅黑"/>
              </a:rPr>
              <a:t>RAM</a:t>
            </a:r>
            <a:r>
              <a:rPr lang="zh-CN" altLang="en-US" sz="2000" dirty="0" smtClean="0">
                <a:latin typeface="微软雅黑"/>
                <a:ea typeface="微软雅黑"/>
                <a:cs typeface="微软雅黑"/>
              </a:rPr>
              <a:t>上，将</a:t>
            </a:r>
            <a:r>
              <a:rPr lang="zh-CN" altLang="en-US" sz="2000" dirty="0" smtClean="0">
                <a:solidFill>
                  <a:srgbClr val="FF0000"/>
                </a:solidFill>
                <a:latin typeface="微软雅黑"/>
                <a:ea typeface="微软雅黑"/>
                <a:cs typeface="微软雅黑"/>
              </a:rPr>
              <a:t>程序代码存在闪存</a:t>
            </a:r>
            <a:r>
              <a:rPr lang="zh-CN" altLang="en-US" sz="2000" dirty="0" smtClean="0">
                <a:latin typeface="微软雅黑"/>
                <a:ea typeface="微软雅黑"/>
                <a:cs typeface="微软雅黑"/>
              </a:rPr>
              <a:t>中</a:t>
            </a:r>
            <a:endParaRPr lang="en-US" altLang="zh-CN" sz="20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en-US" altLang="zh-CN" sz="2000" dirty="0">
                <a:latin typeface="微软雅黑"/>
                <a:ea typeface="微软雅黑"/>
                <a:cs typeface="微软雅黑"/>
              </a:rPr>
              <a:t> </a:t>
            </a:r>
            <a:r>
              <a:rPr lang="zh-CN" altLang="en-US" sz="2000" dirty="0" smtClean="0">
                <a:latin typeface="微软雅黑"/>
                <a:ea typeface="微软雅黑"/>
                <a:cs typeface="微软雅黑"/>
              </a:rPr>
              <a:t>根据数据与代码是否独立编址</a:t>
            </a:r>
            <a:endParaRPr lang="en-US" altLang="zh-CN" sz="2000" dirty="0" smtClean="0">
              <a:latin typeface="微软雅黑"/>
              <a:ea typeface="微软雅黑"/>
              <a:cs typeface="微软雅黑"/>
            </a:endParaRPr>
          </a:p>
          <a:p>
            <a:pPr lvl="1">
              <a:lnSpc>
                <a:spcPct val="150000"/>
              </a:lnSpc>
              <a:spcBef>
                <a:spcPts val="600"/>
              </a:spcBef>
            </a:pPr>
            <a:r>
              <a:rPr lang="en-US" altLang="zh-CN" dirty="0">
                <a:solidFill>
                  <a:srgbClr val="FF0000"/>
                </a:solidFill>
                <a:latin typeface="微软雅黑"/>
                <a:ea typeface="微软雅黑"/>
                <a:cs typeface="微软雅黑"/>
              </a:rPr>
              <a:t> </a:t>
            </a:r>
            <a:r>
              <a:rPr lang="zh-CN" altLang="en-US" dirty="0" smtClean="0">
                <a:solidFill>
                  <a:srgbClr val="FF0000"/>
                </a:solidFill>
                <a:latin typeface="微软雅黑"/>
                <a:ea typeface="微软雅黑"/>
                <a:cs typeface="微软雅黑"/>
              </a:rPr>
              <a:t>冯</a:t>
            </a:r>
            <a:r>
              <a:rPr lang="en-US" altLang="zh-CN" dirty="0" smtClean="0">
                <a:solidFill>
                  <a:srgbClr val="FF0000"/>
                </a:solidFill>
                <a:latin typeface="微软雅黑"/>
                <a:ea typeface="微软雅黑"/>
                <a:cs typeface="微软雅黑"/>
              </a:rPr>
              <a:t>.</a:t>
            </a:r>
            <a:r>
              <a:rPr lang="zh-CN" altLang="en-US" dirty="0" smtClean="0">
                <a:solidFill>
                  <a:srgbClr val="FF0000"/>
                </a:solidFill>
                <a:latin typeface="微软雅黑"/>
                <a:ea typeface="微软雅黑"/>
                <a:cs typeface="微软雅黑"/>
              </a:rPr>
              <a:t>诺依曼体系</a:t>
            </a:r>
            <a:endParaRPr lang="en-US" altLang="zh-CN" dirty="0">
              <a:solidFill>
                <a:srgbClr val="FF0000"/>
              </a:solidFill>
              <a:latin typeface="微软雅黑"/>
              <a:ea typeface="微软雅黑"/>
              <a:cs typeface="微软雅黑"/>
            </a:endParaRPr>
          </a:p>
          <a:p>
            <a:pPr marL="720000" lvl="1" indent="0">
              <a:lnSpc>
                <a:spcPct val="150000"/>
              </a:lnSpc>
              <a:spcBef>
                <a:spcPts val="600"/>
              </a:spcBef>
              <a:buNone/>
            </a:pPr>
            <a:r>
              <a:rPr lang="zh-CN" altLang="en-US" b="1" u="sng" dirty="0" smtClean="0">
                <a:solidFill>
                  <a:srgbClr val="0033CC"/>
                </a:solidFill>
                <a:latin typeface="微软雅黑"/>
                <a:ea typeface="微软雅黑"/>
                <a:cs typeface="微软雅黑"/>
              </a:rPr>
              <a:t>数据与代码统一编址</a:t>
            </a:r>
            <a:r>
              <a:rPr lang="zh-CN" altLang="en-US" u="sng" dirty="0" smtClean="0">
                <a:latin typeface="微软雅黑"/>
                <a:ea typeface="微软雅黑"/>
                <a:cs typeface="微软雅黑"/>
              </a:rPr>
              <a:t>，用于存放数据的内存和用于存放代码的闪存在同一个地址空间里</a:t>
            </a:r>
            <a:endParaRPr lang="en-US" altLang="zh-CN" u="sng" dirty="0" smtClean="0">
              <a:latin typeface="微软雅黑"/>
              <a:ea typeface="微软雅黑"/>
              <a:cs typeface="微软雅黑"/>
            </a:endParaRPr>
          </a:p>
          <a:p>
            <a:pPr lvl="1">
              <a:lnSpc>
                <a:spcPct val="150000"/>
              </a:lnSpc>
              <a:spcBef>
                <a:spcPts val="600"/>
              </a:spcBef>
            </a:pPr>
            <a:r>
              <a:rPr lang="en-US" altLang="zh-CN" dirty="0">
                <a:latin typeface="微软雅黑"/>
                <a:ea typeface="微软雅黑"/>
                <a:cs typeface="微软雅黑"/>
              </a:rPr>
              <a:t> </a:t>
            </a:r>
            <a:r>
              <a:rPr lang="zh-CN" altLang="en-US" dirty="0" smtClean="0">
                <a:solidFill>
                  <a:srgbClr val="FF0000"/>
                </a:solidFill>
                <a:latin typeface="微软雅黑"/>
                <a:ea typeface="微软雅黑"/>
                <a:cs typeface="微软雅黑"/>
              </a:rPr>
              <a:t>哈佛体系</a:t>
            </a:r>
            <a:endParaRPr lang="en-US" altLang="zh-CN" dirty="0" smtClean="0">
              <a:solidFill>
                <a:srgbClr val="FF0000"/>
              </a:solidFill>
              <a:latin typeface="微软雅黑"/>
              <a:ea typeface="微软雅黑"/>
              <a:cs typeface="微软雅黑"/>
            </a:endParaRPr>
          </a:p>
          <a:p>
            <a:pPr marL="720000" lvl="1" indent="0">
              <a:lnSpc>
                <a:spcPct val="150000"/>
              </a:lnSpc>
              <a:spcBef>
                <a:spcPts val="600"/>
              </a:spcBef>
              <a:buNone/>
            </a:pPr>
            <a:r>
              <a:rPr lang="zh-CN" altLang="en-US" b="1" u="sng" dirty="0" smtClean="0">
                <a:solidFill>
                  <a:srgbClr val="0033CC"/>
                </a:solidFill>
                <a:latin typeface="微软雅黑"/>
                <a:ea typeface="微软雅黑"/>
                <a:cs typeface="微软雅黑"/>
              </a:rPr>
              <a:t>数据与代码独立编址，</a:t>
            </a:r>
            <a:r>
              <a:rPr lang="zh-CN" altLang="en-US" b="1" dirty="0" smtClean="0">
                <a:latin typeface="微软雅黑"/>
                <a:ea typeface="微软雅黑"/>
                <a:cs typeface="微软雅黑"/>
              </a:rPr>
              <a:t>即数据与代码分开存放</a:t>
            </a:r>
            <a:endParaRPr lang="en-US" altLang="zh-CN" b="1" dirty="0" smtClean="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t>影响处理器的关键特性</a:t>
            </a:r>
            <a:endParaRPr kumimoji="1" lang="zh-CN" altLang="en-US" dirty="0"/>
          </a:p>
        </p:txBody>
      </p:sp>
    </p:spTree>
    <p:extLst>
      <p:ext uri="{BB962C8B-B14F-4D97-AF65-F5344CB8AC3E}">
        <p14:creationId xmlns:p14="http://schemas.microsoft.com/office/powerpoint/2010/main" val="16478728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常用微处理器及其关键特性</a:t>
            </a:r>
            <a:endParaRPr kumimoji="1" lang="zh-CN" altLang="en-US" dirty="0"/>
          </a:p>
        </p:txBody>
      </p:sp>
      <p:pic>
        <p:nvPicPr>
          <p:cNvPr id="5" name="图片 4" descr="图片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135" y="1623331"/>
            <a:ext cx="7278008" cy="4893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1221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447800"/>
            <a:ext cx="8347076" cy="4351338"/>
          </a:xfrm>
        </p:spPr>
        <p:txBody>
          <a:bodyPr>
            <a:no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通信芯片</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通信芯片的能耗有两大特点：</a:t>
            </a:r>
            <a:endParaRPr lang="en-US" altLang="zh-CN" dirty="0" smtClean="0">
              <a:latin typeface="微软雅黑"/>
              <a:ea typeface="微软雅黑"/>
              <a:cs typeface="微软雅黑"/>
            </a:endParaRPr>
          </a:p>
          <a:p>
            <a:pPr lvl="1">
              <a:lnSpc>
                <a:spcPct val="150000"/>
              </a:lnSpc>
              <a:spcBef>
                <a:spcPts val="600"/>
              </a:spcBef>
              <a:buFont typeface="Wingdings" panose="05000000000000000000" pitchFamily="2" charset="2"/>
              <a:buChar char="ü"/>
            </a:pPr>
            <a:r>
              <a:rPr lang="zh-CN" altLang="en-US" dirty="0" smtClean="0">
                <a:latin typeface="微软雅黑"/>
                <a:ea typeface="微软雅黑"/>
                <a:cs typeface="微软雅黑"/>
              </a:rPr>
              <a:t>通信</a:t>
            </a:r>
            <a:r>
              <a:rPr lang="zh-CN" altLang="en-US" dirty="0">
                <a:latin typeface="微软雅黑"/>
                <a:ea typeface="微软雅黑"/>
                <a:cs typeface="微软雅黑"/>
              </a:rPr>
              <a:t>芯片是无线传感节点中重要的组成部分 ，在一个无线传感节点的能量消耗中，</a:t>
            </a:r>
            <a:r>
              <a:rPr lang="zh-CN" altLang="en-US" b="1" dirty="0">
                <a:solidFill>
                  <a:srgbClr val="FF0000"/>
                </a:solidFill>
                <a:latin typeface="微软雅黑"/>
                <a:ea typeface="微软雅黑"/>
                <a:cs typeface="微软雅黑"/>
              </a:rPr>
              <a:t>通信芯片</a:t>
            </a:r>
            <a:r>
              <a:rPr lang="zh-CN" altLang="en-US" b="1" u="sng" dirty="0">
                <a:solidFill>
                  <a:srgbClr val="FF0000"/>
                </a:solidFill>
                <a:latin typeface="微软雅黑"/>
                <a:ea typeface="微软雅黑"/>
                <a:cs typeface="微软雅黑"/>
              </a:rPr>
              <a:t>通常消耗能量最多 </a:t>
            </a:r>
            <a:r>
              <a:rPr lang="zh-CN" altLang="en-US" dirty="0">
                <a:latin typeface="微软雅黑"/>
                <a:ea typeface="微软雅黑"/>
                <a:cs typeface="微软雅黑"/>
              </a:rPr>
              <a:t>，在目前常用的</a:t>
            </a:r>
            <a:r>
              <a:rPr lang="en-US" altLang="zh-CN" dirty="0" err="1">
                <a:latin typeface="微软雅黑"/>
                <a:ea typeface="微软雅黑"/>
                <a:cs typeface="微软雅黑"/>
              </a:rPr>
              <a:t>TelosB</a:t>
            </a:r>
            <a:r>
              <a:rPr lang="zh-CN" altLang="en-US" dirty="0">
                <a:latin typeface="微软雅黑"/>
                <a:ea typeface="微软雅黑"/>
                <a:cs typeface="微软雅黑"/>
              </a:rPr>
              <a:t>节点上，</a:t>
            </a:r>
            <a:r>
              <a:rPr lang="en-US" altLang="zh-CN" dirty="0">
                <a:latin typeface="微软雅黑"/>
                <a:ea typeface="微软雅黑"/>
                <a:cs typeface="微软雅黑"/>
              </a:rPr>
              <a:t>CPU</a:t>
            </a:r>
            <a:r>
              <a:rPr lang="zh-CN" altLang="en-US" dirty="0">
                <a:latin typeface="微软雅黑"/>
                <a:ea typeface="微软雅黑"/>
                <a:cs typeface="微软雅黑"/>
              </a:rPr>
              <a:t>在工作状态电流仅</a:t>
            </a:r>
            <a:r>
              <a:rPr lang="en-US" altLang="zh-CN" dirty="0">
                <a:latin typeface="微软雅黑"/>
                <a:ea typeface="微软雅黑"/>
                <a:cs typeface="微软雅黑"/>
              </a:rPr>
              <a:t>500uA</a:t>
            </a:r>
            <a:r>
              <a:rPr lang="zh-CN" altLang="en-US" dirty="0">
                <a:latin typeface="微软雅黑"/>
                <a:ea typeface="微软雅黑"/>
                <a:cs typeface="微软雅黑"/>
              </a:rPr>
              <a:t>，而通信芯片在工作状态电流近</a:t>
            </a:r>
            <a:r>
              <a:rPr lang="en-US" altLang="zh-CN" dirty="0">
                <a:latin typeface="微软雅黑"/>
                <a:ea typeface="微软雅黑"/>
                <a:cs typeface="微软雅黑"/>
              </a:rPr>
              <a:t>20mA</a:t>
            </a:r>
            <a:r>
              <a:rPr lang="zh-CN" altLang="en-US" dirty="0">
                <a:latin typeface="微软雅黑"/>
                <a:ea typeface="微软雅黑"/>
                <a:cs typeface="微软雅黑"/>
              </a:rPr>
              <a:t>。</a:t>
            </a:r>
            <a:r>
              <a:rPr lang="en-US" altLang="zh-CN" dirty="0">
                <a:latin typeface="微软雅黑"/>
                <a:ea typeface="微软雅黑"/>
                <a:cs typeface="微软雅黑"/>
              </a:rPr>
              <a:t> </a:t>
            </a:r>
          </a:p>
          <a:p>
            <a:pPr lvl="1">
              <a:lnSpc>
                <a:spcPct val="150000"/>
              </a:lnSpc>
              <a:spcBef>
                <a:spcPts val="600"/>
              </a:spcBef>
              <a:buFont typeface="Wingdings" panose="05000000000000000000" pitchFamily="2" charset="2"/>
              <a:buChar char="ü"/>
            </a:pPr>
            <a:r>
              <a:rPr lang="zh-CN" altLang="en-US" dirty="0">
                <a:latin typeface="微软雅黑"/>
                <a:ea typeface="微软雅黑"/>
                <a:cs typeface="微软雅黑"/>
              </a:rPr>
              <a:t>低功耗的通信芯片在</a:t>
            </a:r>
            <a:r>
              <a:rPr lang="zh-CN" altLang="en-US" b="1" dirty="0">
                <a:solidFill>
                  <a:srgbClr val="FF0000"/>
                </a:solidFill>
                <a:latin typeface="微软雅黑"/>
                <a:ea typeface="微软雅黑"/>
                <a:cs typeface="微软雅黑"/>
              </a:rPr>
              <a:t>发送状态和接收状态时消耗的能量差别不大 </a:t>
            </a:r>
            <a:r>
              <a:rPr lang="zh-CN" altLang="en-US" dirty="0">
                <a:latin typeface="微软雅黑"/>
                <a:ea typeface="微软雅黑"/>
                <a:cs typeface="微软雅黑"/>
              </a:rPr>
              <a:t>，这意味着只要通信芯片开着，都在消耗差不多的</a:t>
            </a:r>
            <a:r>
              <a:rPr lang="zh-CN" altLang="en-US" dirty="0" smtClean="0">
                <a:latin typeface="微软雅黑"/>
                <a:ea typeface="微软雅黑"/>
                <a:cs typeface="微软雅黑"/>
              </a:rPr>
              <a:t>能量</a:t>
            </a:r>
            <a:endParaRPr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t>硬件平台</a:t>
            </a:r>
            <a:endParaRPr kumimoji="1" lang="zh-CN" altLang="en-US" dirty="0"/>
          </a:p>
        </p:txBody>
      </p:sp>
    </p:spTree>
    <p:extLst>
      <p:ext uri="{BB962C8B-B14F-4D97-AF65-F5344CB8AC3E}">
        <p14:creationId xmlns:p14="http://schemas.microsoft.com/office/powerpoint/2010/main" val="18165341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62486"/>
            <a:ext cx="8362950" cy="5358989"/>
          </a:xfrm>
        </p:spPr>
        <p:txBody>
          <a:bodyPr>
            <a:no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通信</a:t>
            </a:r>
            <a:r>
              <a:rPr lang="zh-CN" altLang="en-US" b="1" dirty="0" smtClean="0">
                <a:solidFill>
                  <a:srgbClr val="FF0000"/>
                </a:solidFill>
                <a:latin typeface="微软雅黑"/>
                <a:ea typeface="微软雅黑"/>
                <a:cs typeface="微软雅黑"/>
              </a:rPr>
              <a:t>芯片</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通信</a:t>
            </a:r>
            <a:r>
              <a:rPr lang="zh-CN" altLang="en-US" dirty="0">
                <a:latin typeface="微软雅黑"/>
                <a:ea typeface="微软雅黑"/>
                <a:cs typeface="微软雅黑"/>
              </a:rPr>
              <a:t>芯片的</a:t>
            </a:r>
            <a:r>
              <a:rPr lang="zh-CN" altLang="en-US" u="sng" dirty="0">
                <a:solidFill>
                  <a:srgbClr val="FF0000"/>
                </a:solidFill>
                <a:latin typeface="微软雅黑"/>
                <a:ea typeface="微软雅黑"/>
                <a:cs typeface="微软雅黑"/>
              </a:rPr>
              <a:t>传输距离</a:t>
            </a:r>
            <a:r>
              <a:rPr lang="zh-CN" altLang="en-US" dirty="0">
                <a:latin typeface="微软雅黑"/>
                <a:ea typeface="微软雅黑"/>
                <a:cs typeface="微软雅黑"/>
              </a:rPr>
              <a:t>是选择传感节点的重要指标</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pPr lvl="1">
              <a:lnSpc>
                <a:spcPct val="150000"/>
              </a:lnSpc>
              <a:spcBef>
                <a:spcPts val="600"/>
              </a:spcBef>
              <a:buFont typeface="Arial" charset="0"/>
              <a:buChar char="•"/>
            </a:pPr>
            <a:r>
              <a:rPr lang="zh-CN" altLang="en-US" sz="2000" dirty="0" smtClean="0">
                <a:latin typeface="微软雅黑"/>
                <a:ea typeface="微软雅黑"/>
                <a:cs typeface="微软雅黑"/>
              </a:rPr>
              <a:t>发射功率越大，信号传输距离越远，要实现两倍的</a:t>
            </a:r>
            <a:r>
              <a:rPr lang="zh-CN" altLang="en-US" sz="2000" dirty="0" smtClean="0">
                <a:solidFill>
                  <a:srgbClr val="FF0000"/>
                </a:solidFill>
                <a:latin typeface="微软雅黑"/>
                <a:ea typeface="微软雅黑"/>
                <a:cs typeface="微软雅黑"/>
              </a:rPr>
              <a:t>传输距离</a:t>
            </a:r>
            <a:r>
              <a:rPr lang="zh-CN" altLang="en-US" sz="2000" dirty="0" smtClean="0">
                <a:latin typeface="微软雅黑"/>
                <a:ea typeface="微软雅黑"/>
                <a:cs typeface="微软雅黑"/>
              </a:rPr>
              <a:t>，发射功率需要增加</a:t>
            </a:r>
            <a:r>
              <a:rPr lang="en-US" altLang="zh-CN" sz="2000" dirty="0" smtClean="0">
                <a:latin typeface="微软雅黑"/>
                <a:ea typeface="微软雅黑"/>
                <a:cs typeface="微软雅黑"/>
              </a:rPr>
              <a:t>8~16</a:t>
            </a:r>
            <a:r>
              <a:rPr lang="zh-CN" altLang="en-US" sz="2000" dirty="0" smtClean="0">
                <a:latin typeface="微软雅黑"/>
                <a:ea typeface="微软雅黑"/>
                <a:cs typeface="微软雅黑"/>
              </a:rPr>
              <a:t>倍</a:t>
            </a:r>
            <a:endParaRPr lang="en-US" altLang="zh-CN" sz="2000" dirty="0" smtClean="0">
              <a:latin typeface="微软雅黑"/>
              <a:ea typeface="微软雅黑"/>
              <a:cs typeface="微软雅黑"/>
            </a:endParaRPr>
          </a:p>
          <a:p>
            <a:pPr lvl="1">
              <a:lnSpc>
                <a:spcPct val="150000"/>
              </a:lnSpc>
              <a:spcBef>
                <a:spcPts val="600"/>
              </a:spcBef>
              <a:buFont typeface="Arial" charset="0"/>
              <a:buChar char="•"/>
            </a:pPr>
            <a:r>
              <a:rPr lang="zh-CN" altLang="en-US" sz="2000" dirty="0" smtClean="0">
                <a:latin typeface="微软雅黑"/>
                <a:ea typeface="微软雅黑"/>
                <a:cs typeface="微软雅黑"/>
              </a:rPr>
              <a:t>在其他因素不变的情况下，增加接受灵敏度可以增加</a:t>
            </a:r>
            <a:r>
              <a:rPr lang="zh-CN" altLang="en-US" sz="2000" dirty="0" smtClean="0">
                <a:solidFill>
                  <a:srgbClr val="FF0000"/>
                </a:solidFill>
                <a:latin typeface="微软雅黑"/>
                <a:ea typeface="微软雅黑"/>
                <a:cs typeface="微软雅黑"/>
              </a:rPr>
              <a:t>传输距离</a:t>
            </a:r>
            <a:endParaRPr lang="en-US" altLang="zh-CN" sz="2000"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常用通信芯片：</a:t>
            </a:r>
            <a:endParaRPr lang="en-US" altLang="zh-CN" dirty="0" smtClean="0">
              <a:latin typeface="微软雅黑"/>
              <a:ea typeface="微软雅黑"/>
              <a:cs typeface="微软雅黑"/>
            </a:endParaRPr>
          </a:p>
          <a:p>
            <a:pPr lvl="1">
              <a:lnSpc>
                <a:spcPct val="150000"/>
              </a:lnSpc>
              <a:spcBef>
                <a:spcPts val="600"/>
              </a:spcBef>
              <a:buFont typeface="Arial" charset="0"/>
              <a:buChar char="•"/>
            </a:pPr>
            <a:r>
              <a:rPr lang="en-US" altLang="zh-CN" sz="1800" dirty="0" smtClean="0">
                <a:latin typeface="微软雅黑"/>
                <a:ea typeface="微软雅黑"/>
                <a:cs typeface="微软雅黑"/>
              </a:rPr>
              <a:t>CC1000</a:t>
            </a:r>
            <a:r>
              <a:rPr lang="zh-CN" altLang="en-US" sz="1800" dirty="0">
                <a:latin typeface="微软雅黑"/>
                <a:ea typeface="微软雅黑"/>
                <a:cs typeface="微软雅黑"/>
              </a:rPr>
              <a:t>：可工作在</a:t>
            </a:r>
            <a:r>
              <a:rPr lang="en-US" altLang="zh-CN" sz="1800" dirty="0">
                <a:latin typeface="微软雅黑"/>
                <a:ea typeface="微软雅黑"/>
                <a:cs typeface="微软雅黑"/>
              </a:rPr>
              <a:t>433MHz</a:t>
            </a:r>
            <a:r>
              <a:rPr lang="zh-CN" altLang="en-US" sz="1800" dirty="0">
                <a:latin typeface="微软雅黑"/>
                <a:ea typeface="微软雅黑"/>
                <a:cs typeface="微软雅黑"/>
              </a:rPr>
              <a:t>，</a:t>
            </a:r>
            <a:r>
              <a:rPr lang="en-US" altLang="zh-CN" sz="1800" dirty="0">
                <a:latin typeface="微软雅黑"/>
                <a:ea typeface="微软雅黑"/>
                <a:cs typeface="微软雅黑"/>
              </a:rPr>
              <a:t>868MHz</a:t>
            </a:r>
            <a:r>
              <a:rPr lang="zh-CN" altLang="en-US" sz="1800" dirty="0">
                <a:latin typeface="微软雅黑"/>
                <a:ea typeface="微软雅黑"/>
                <a:cs typeface="微软雅黑"/>
              </a:rPr>
              <a:t>和</a:t>
            </a:r>
            <a:r>
              <a:rPr lang="en-US" altLang="zh-CN" sz="1800" dirty="0">
                <a:latin typeface="微软雅黑"/>
                <a:ea typeface="微软雅黑"/>
                <a:cs typeface="微软雅黑"/>
              </a:rPr>
              <a:t>915MHz</a:t>
            </a:r>
            <a:r>
              <a:rPr lang="zh-CN" altLang="en-US" sz="1800" dirty="0">
                <a:latin typeface="微软雅黑"/>
                <a:ea typeface="微软雅黑"/>
                <a:cs typeface="微软雅黑"/>
              </a:rPr>
              <a:t>；采用串口通信模式时速率只能达到</a:t>
            </a:r>
            <a:r>
              <a:rPr lang="en-US" altLang="zh-CN" sz="1800" dirty="0">
                <a:latin typeface="微软雅黑"/>
                <a:ea typeface="微软雅黑"/>
                <a:cs typeface="微软雅黑"/>
              </a:rPr>
              <a:t>19.2Kbps </a:t>
            </a:r>
          </a:p>
          <a:p>
            <a:pPr lvl="1">
              <a:lnSpc>
                <a:spcPct val="150000"/>
              </a:lnSpc>
              <a:spcBef>
                <a:spcPts val="600"/>
              </a:spcBef>
              <a:buFont typeface="Arial" charset="0"/>
              <a:buChar char="•"/>
            </a:pPr>
            <a:r>
              <a:rPr lang="en-US" altLang="zh-CN" sz="1800" dirty="0">
                <a:latin typeface="微软雅黑"/>
                <a:ea typeface="微软雅黑"/>
                <a:cs typeface="微软雅黑"/>
              </a:rPr>
              <a:t>CC2420</a:t>
            </a:r>
            <a:r>
              <a:rPr lang="zh-CN" altLang="en-US" sz="1800" dirty="0">
                <a:latin typeface="微软雅黑"/>
                <a:ea typeface="微软雅黑"/>
                <a:cs typeface="微软雅黑"/>
              </a:rPr>
              <a:t>：工作频率</a:t>
            </a:r>
            <a:r>
              <a:rPr lang="en-US" altLang="zh-CN" sz="1800" dirty="0">
                <a:latin typeface="微软雅黑"/>
                <a:ea typeface="微软雅黑"/>
                <a:cs typeface="微软雅黑"/>
              </a:rPr>
              <a:t>2.4GHz</a:t>
            </a:r>
            <a:r>
              <a:rPr lang="zh-CN" altLang="en-US" sz="1800" dirty="0">
                <a:latin typeface="微软雅黑"/>
                <a:ea typeface="微软雅黑"/>
                <a:cs typeface="微软雅黑"/>
              </a:rPr>
              <a:t>，是一款完全符合</a:t>
            </a:r>
            <a:r>
              <a:rPr lang="en-US" altLang="zh-CN" sz="1800" dirty="0">
                <a:latin typeface="微软雅黑"/>
                <a:ea typeface="微软雅黑"/>
                <a:cs typeface="微软雅黑"/>
              </a:rPr>
              <a:t>IEEE 802.15.4</a:t>
            </a:r>
            <a:r>
              <a:rPr lang="zh-CN" altLang="en-US" sz="1800" dirty="0">
                <a:latin typeface="微软雅黑"/>
                <a:ea typeface="微软雅黑"/>
                <a:cs typeface="微软雅黑"/>
              </a:rPr>
              <a:t>协议规范的芯片 ；传输率</a:t>
            </a:r>
            <a:r>
              <a:rPr lang="en-US" altLang="zh-CN" sz="1800" dirty="0">
                <a:latin typeface="微软雅黑"/>
                <a:ea typeface="微软雅黑"/>
                <a:cs typeface="微软雅黑"/>
              </a:rPr>
              <a:t>250Kbps</a:t>
            </a:r>
            <a:endParaRPr lang="zh-CN" altLang="en-US" sz="1800" dirty="0">
              <a:latin typeface="微软雅黑"/>
              <a:ea typeface="微软雅黑"/>
              <a:cs typeface="微软雅黑"/>
            </a:endParaRPr>
          </a:p>
          <a:p>
            <a:pPr>
              <a:lnSpc>
                <a:spcPct val="150000"/>
              </a:lnSpc>
              <a:spcBef>
                <a:spcPts val="600"/>
              </a:spcBef>
            </a:pPr>
            <a:endParaRPr kumimoji="1" lang="zh-CN" altLang="en-US" sz="20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29</a:t>
            </a:fld>
            <a:endParaRPr lang="zh-CN" altLang="en-US" dirty="0"/>
          </a:p>
        </p:txBody>
      </p:sp>
      <p:sp>
        <p:nvSpPr>
          <p:cNvPr id="4" name="标题 3"/>
          <p:cNvSpPr>
            <a:spLocks noGrp="1"/>
          </p:cNvSpPr>
          <p:nvPr>
            <p:ph type="title"/>
          </p:nvPr>
        </p:nvSpPr>
        <p:spPr/>
        <p:txBody>
          <a:bodyPr/>
          <a:lstStyle/>
          <a:p>
            <a:r>
              <a:rPr kumimoji="1" lang="zh-CN" altLang="en-US" dirty="0" smtClean="0"/>
              <a:t>硬件平台</a:t>
            </a:r>
            <a:endParaRPr kumimoji="1" lang="zh-CN" altLang="en-US" dirty="0"/>
          </a:p>
        </p:txBody>
      </p:sp>
    </p:spTree>
    <p:extLst>
      <p:ext uri="{BB962C8B-B14F-4D97-AF65-F5344CB8AC3E}">
        <p14:creationId xmlns:p14="http://schemas.microsoft.com/office/powerpoint/2010/main" val="42139195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71600" y="1828800"/>
            <a:ext cx="7315200" cy="4495800"/>
          </a:xfrm>
        </p:spPr>
        <p:txBody>
          <a:bodyPr>
            <a:normAutofit/>
          </a:bodyPr>
          <a:lstStyle/>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.1 </a:t>
            </a:r>
            <a:r>
              <a:rPr lang="zh-CN" altLang="en-US" dirty="0" smtClean="0">
                <a:solidFill>
                  <a:srgbClr val="0D0D0D"/>
                </a:solidFill>
                <a:latin typeface="微软雅黑"/>
                <a:ea typeface="微软雅黑"/>
                <a:cs typeface="微软雅黑"/>
              </a:rPr>
              <a:t>发展历史</a:t>
            </a:r>
            <a:endParaRPr lang="en-US" altLang="zh-CN" dirty="0" smtClean="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smtClean="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.2 </a:t>
            </a:r>
            <a:r>
              <a:rPr lang="zh-CN" altLang="en-US" dirty="0" smtClean="0">
                <a:solidFill>
                  <a:srgbClr val="0D0D0D"/>
                </a:solidFill>
                <a:latin typeface="微软雅黑"/>
                <a:ea typeface="微软雅黑"/>
                <a:cs typeface="微软雅黑"/>
              </a:rPr>
              <a:t>硬件平台</a:t>
            </a:r>
            <a:endParaRPr lang="en-US" altLang="zh-CN" dirty="0" smtClean="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smtClean="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3.3 </a:t>
            </a:r>
            <a:r>
              <a:rPr lang="zh-CN" altLang="en-US" dirty="0" smtClean="0">
                <a:solidFill>
                  <a:srgbClr val="0D0D0D"/>
                </a:solidFill>
                <a:latin typeface="微软雅黑"/>
                <a:ea typeface="微软雅黑"/>
                <a:cs typeface="微软雅黑"/>
              </a:rPr>
              <a:t>操作系统＊</a:t>
            </a:r>
            <a:endParaRPr lang="en-US" altLang="zh-CN" dirty="0" smtClean="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smtClean="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.4 </a:t>
            </a:r>
            <a:r>
              <a:rPr lang="zh-CN" altLang="en-US" dirty="0" smtClean="0">
                <a:solidFill>
                  <a:srgbClr val="0D0D0D"/>
                </a:solidFill>
                <a:latin typeface="微软雅黑"/>
                <a:ea typeface="微软雅黑"/>
                <a:cs typeface="微软雅黑"/>
              </a:rPr>
              <a:t>组网技术</a:t>
            </a:r>
            <a:endParaRPr lang="en-US" altLang="zh-CN" dirty="0" smtClean="0">
              <a:solidFill>
                <a:srgbClr val="0D0D0D"/>
              </a:solidFill>
              <a:latin typeface="微软雅黑"/>
              <a:ea typeface="微软雅黑"/>
              <a:cs typeface="微软雅黑"/>
            </a:endParaRPr>
          </a:p>
          <a:p>
            <a:pPr lvl="1">
              <a:buFont typeface="Wingdings" panose="05000000000000000000" pitchFamily="2" charset="2"/>
              <a:buChar char="n"/>
            </a:pPr>
            <a:endParaRPr lang="en-US" altLang="zh-CN" dirty="0" smtClean="0">
              <a:solidFill>
                <a:srgbClr val="0D0D0D"/>
              </a:solidFill>
              <a:latin typeface="微软雅黑"/>
              <a:ea typeface="微软雅黑"/>
              <a:cs typeface="微软雅黑"/>
            </a:endParaRPr>
          </a:p>
          <a:p>
            <a:pPr>
              <a:buFont typeface="Wingdings" panose="05000000000000000000" pitchFamily="2" charset="2"/>
              <a:buChar char="n"/>
            </a:pPr>
            <a:r>
              <a:rPr lang="en-US" altLang="zh-CN" dirty="0" smtClean="0">
                <a:solidFill>
                  <a:srgbClr val="0D0D0D"/>
                </a:solidFill>
                <a:latin typeface="微软雅黑"/>
                <a:ea typeface="微软雅黑"/>
                <a:cs typeface="微软雅黑"/>
              </a:rPr>
              <a:t> </a:t>
            </a:r>
            <a:r>
              <a:rPr lang="zh-CN" altLang="zh-CN" dirty="0" smtClean="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.5 </a:t>
            </a:r>
            <a:r>
              <a:rPr lang="zh-CN" altLang="en-US" dirty="0" smtClean="0">
                <a:solidFill>
                  <a:srgbClr val="0D0D0D"/>
                </a:solidFill>
                <a:latin typeface="微软雅黑"/>
                <a:ea typeface="微软雅黑"/>
                <a:cs typeface="微软雅黑"/>
              </a:rPr>
              <a:t>典型应用</a:t>
            </a:r>
            <a:endParaRPr lang="en-US" altLang="zh-CN" dirty="0" smtClean="0">
              <a:solidFill>
                <a:srgbClr val="0D0D0D"/>
              </a:solidFill>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149002883"/>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常用通信芯片及其关键特性</a:t>
            </a:r>
            <a:endParaRPr kumimoji="1" lang="zh-CN" altLang="en-US" dirty="0"/>
          </a:p>
        </p:txBody>
      </p:sp>
      <p:pic>
        <p:nvPicPr>
          <p:cNvPr id="7" name="图片 5" descr="图片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2178" y="1677760"/>
            <a:ext cx="7027938" cy="5027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标注 1"/>
          <p:cNvSpPr/>
          <p:nvPr/>
        </p:nvSpPr>
        <p:spPr>
          <a:xfrm>
            <a:off x="685800" y="2895600"/>
            <a:ext cx="7620000" cy="2438400"/>
          </a:xfrm>
          <a:prstGeom prst="wedgeRectCallout">
            <a:avLst>
              <a:gd name="adj1" fmla="val -3160"/>
              <a:gd name="adj2" fmla="val -7345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dirty="0" err="1" smtClean="0"/>
              <a:t>dBm</a:t>
            </a:r>
            <a:r>
              <a:rPr lang="zh-CN" altLang="en-US" sz="2400" dirty="0" smtClean="0"/>
              <a:t>：在通信领域用于表示功率大小的单位。如果用</a:t>
            </a:r>
            <a:r>
              <a:rPr lang="en-US" altLang="zh-CN" sz="2400" dirty="0" smtClean="0"/>
              <a:t>x</a:t>
            </a:r>
            <a:r>
              <a:rPr lang="zh-CN" altLang="en-US" sz="2400" dirty="0" smtClean="0"/>
              <a:t>表示功率的</a:t>
            </a:r>
            <a:r>
              <a:rPr lang="en-US" altLang="zh-CN" sz="2400" dirty="0" err="1" smtClean="0"/>
              <a:t>dBm</a:t>
            </a:r>
            <a:r>
              <a:rPr lang="zh-CN" altLang="en-US" sz="2400" dirty="0" smtClean="0"/>
              <a:t>，用</a:t>
            </a:r>
            <a:r>
              <a:rPr lang="en-US" altLang="zh-CN" sz="2400" dirty="0" smtClean="0"/>
              <a:t>P</a:t>
            </a:r>
            <a:r>
              <a:rPr lang="zh-CN" altLang="en-US" sz="2400" dirty="0" smtClean="0"/>
              <a:t>表示绝对功率瓦值，则有公式：</a:t>
            </a:r>
            <a:endParaRPr lang="en-US" altLang="zh-CN" sz="2400" dirty="0" smtClean="0"/>
          </a:p>
          <a:p>
            <a:pPr algn="ctr">
              <a:lnSpc>
                <a:spcPct val="130000"/>
              </a:lnSpc>
            </a:pPr>
            <a:r>
              <a:rPr lang="en-US" altLang="zh-CN" sz="2400" b="1" dirty="0" smtClean="0"/>
              <a:t>x = 10 log</a:t>
            </a:r>
            <a:r>
              <a:rPr lang="en-US" altLang="zh-CN" sz="2400" b="1" baseline="-25000" dirty="0" smtClean="0"/>
              <a:t>10 </a:t>
            </a:r>
            <a:r>
              <a:rPr lang="en-US" altLang="zh-CN" sz="2400" b="1" dirty="0" smtClean="0"/>
              <a:t>P + 30</a:t>
            </a:r>
          </a:p>
          <a:p>
            <a:pPr>
              <a:lnSpc>
                <a:spcPct val="130000"/>
              </a:lnSpc>
            </a:pPr>
            <a:r>
              <a:rPr lang="zh-CN" altLang="en-US" sz="2400" dirty="0" smtClean="0"/>
              <a:t>因此，</a:t>
            </a:r>
            <a:r>
              <a:rPr lang="en-US" altLang="zh-CN" sz="2400" dirty="0" smtClean="0"/>
              <a:t>1mW</a:t>
            </a:r>
            <a:r>
              <a:rPr lang="zh-CN" altLang="en-US" sz="2400" dirty="0" smtClean="0"/>
              <a:t>相当于 </a:t>
            </a:r>
            <a:r>
              <a:rPr lang="en-US" altLang="zh-CN" sz="2400" dirty="0" smtClean="0"/>
              <a:t>0 </a:t>
            </a:r>
            <a:r>
              <a:rPr lang="en-US" altLang="zh-CN" sz="2400" dirty="0" err="1" smtClean="0"/>
              <a:t>dBm</a:t>
            </a:r>
            <a:r>
              <a:rPr lang="zh-CN" altLang="en-US" sz="2400" dirty="0" smtClean="0"/>
              <a:t>，而</a:t>
            </a:r>
            <a:r>
              <a:rPr lang="en-US" altLang="zh-CN" sz="2400" dirty="0" smtClean="0"/>
              <a:t>1W</a:t>
            </a:r>
            <a:r>
              <a:rPr lang="zh-CN" altLang="en-US" sz="2400" dirty="0" smtClean="0"/>
              <a:t>相当于 </a:t>
            </a:r>
            <a:r>
              <a:rPr lang="en-US" altLang="zh-CN" sz="2400" dirty="0" smtClean="0"/>
              <a:t>30 </a:t>
            </a:r>
            <a:r>
              <a:rPr lang="en-US" altLang="zh-CN" sz="2400" dirty="0" err="1" smtClean="0"/>
              <a:t>dBm</a:t>
            </a:r>
            <a:r>
              <a:rPr lang="zh-CN" altLang="en-US" sz="2400" dirty="0" smtClean="0"/>
              <a:t>。</a:t>
            </a:r>
            <a:endParaRPr lang="zh-CN" altLang="en-US" sz="2400" dirty="0"/>
          </a:p>
        </p:txBody>
      </p:sp>
    </p:spTree>
    <p:extLst>
      <p:ext uri="{BB962C8B-B14F-4D97-AF65-F5344CB8AC3E}">
        <p14:creationId xmlns:p14="http://schemas.microsoft.com/office/powerpoint/2010/main" val="37689078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76245"/>
            <a:ext cx="8058150" cy="4765180"/>
          </a:xfrm>
        </p:spPr>
        <p:txBody>
          <a:bodyPr>
            <a:no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供能装置</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采用</a:t>
            </a:r>
            <a:r>
              <a:rPr lang="zh-CN" altLang="en-US" sz="2400" u="sng" dirty="0">
                <a:solidFill>
                  <a:schemeClr val="tx2"/>
                </a:solidFill>
                <a:latin typeface="微软雅黑"/>
                <a:ea typeface="微软雅黑"/>
                <a:cs typeface="微软雅黑"/>
              </a:rPr>
              <a:t>电池供电</a:t>
            </a:r>
            <a:r>
              <a:rPr lang="zh-CN" altLang="en-US" sz="2400" dirty="0">
                <a:latin typeface="微软雅黑"/>
                <a:ea typeface="微软雅黑"/>
                <a:cs typeface="微软雅黑"/>
              </a:rPr>
              <a:t>，使得节点</a:t>
            </a:r>
            <a:r>
              <a:rPr lang="zh-CN" altLang="en-US" sz="2400" u="sng" dirty="0">
                <a:latin typeface="微软雅黑"/>
                <a:ea typeface="微软雅黑"/>
                <a:cs typeface="微软雅黑"/>
              </a:rPr>
              <a:t>容易部署</a:t>
            </a:r>
            <a:r>
              <a:rPr lang="zh-CN" altLang="en-US" sz="2400" dirty="0">
                <a:latin typeface="微软雅黑"/>
                <a:ea typeface="微软雅黑"/>
                <a:cs typeface="微软雅黑"/>
              </a:rPr>
              <a:t>。但由于电压、环境等变化，</a:t>
            </a:r>
            <a:r>
              <a:rPr lang="zh-CN" altLang="en-US" sz="2400" u="sng" dirty="0">
                <a:latin typeface="微软雅黑"/>
                <a:ea typeface="微软雅黑"/>
                <a:cs typeface="微软雅黑"/>
              </a:rPr>
              <a:t>电池容量并不能被完全利用</a:t>
            </a:r>
            <a:r>
              <a:rPr lang="zh-CN" altLang="en-US" sz="2400" dirty="0">
                <a:latin typeface="微软雅黑"/>
                <a:ea typeface="微软雅黑"/>
                <a:cs typeface="微软雅黑"/>
              </a:rPr>
              <a:t>。</a:t>
            </a:r>
            <a:endParaRPr lang="en-US" altLang="zh-CN" sz="2400"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除用电池供电，节点也可以使用可</a:t>
            </a:r>
            <a:r>
              <a:rPr lang="zh-CN" altLang="en-US" sz="2400" dirty="0">
                <a:solidFill>
                  <a:schemeClr val="tx2"/>
                </a:solidFill>
                <a:latin typeface="微软雅黑"/>
                <a:ea typeface="微软雅黑"/>
                <a:cs typeface="微软雅黑"/>
              </a:rPr>
              <a:t>再生能量</a:t>
            </a:r>
            <a:r>
              <a:rPr lang="zh-CN" altLang="en-US" sz="2400" dirty="0">
                <a:latin typeface="微软雅黑"/>
                <a:ea typeface="微软雅黑"/>
                <a:cs typeface="微软雅黑"/>
              </a:rPr>
              <a:t>，如太阳能</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可再生能源</a:t>
            </a:r>
            <a:r>
              <a:rPr lang="zh-CN" altLang="en-US" sz="2400" dirty="0">
                <a:latin typeface="微软雅黑"/>
                <a:ea typeface="微软雅黑"/>
                <a:cs typeface="微软雅黑"/>
              </a:rPr>
              <a:t>存储能量有两种方式</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lvl="1">
              <a:lnSpc>
                <a:spcPct val="150000"/>
              </a:lnSpc>
              <a:spcBef>
                <a:spcPts val="600"/>
              </a:spcBef>
              <a:buFont typeface="Arial" charset="0"/>
              <a:buChar char="•"/>
            </a:pPr>
            <a:r>
              <a:rPr lang="zh-CN" altLang="en-US" sz="2000" b="1" u="sng" dirty="0" smtClean="0">
                <a:solidFill>
                  <a:srgbClr val="FF0000"/>
                </a:solidFill>
                <a:latin typeface="微软雅黑"/>
                <a:ea typeface="微软雅黑"/>
                <a:cs typeface="微软雅黑"/>
              </a:rPr>
              <a:t>充电</a:t>
            </a:r>
            <a:r>
              <a:rPr lang="zh-CN" altLang="en-US" sz="2000" b="1" u="sng" dirty="0">
                <a:solidFill>
                  <a:srgbClr val="FF0000"/>
                </a:solidFill>
                <a:latin typeface="微软雅黑"/>
                <a:ea typeface="微软雅黑"/>
                <a:cs typeface="微软雅黑"/>
              </a:rPr>
              <a:t>电池</a:t>
            </a:r>
            <a:r>
              <a:rPr lang="zh-CN" altLang="en-US" sz="2000" dirty="0">
                <a:latin typeface="微软雅黑"/>
                <a:ea typeface="微软雅黑"/>
                <a:cs typeface="微软雅黑"/>
              </a:rPr>
              <a:t>，自放电较少，电能利用会比较高，但充电的效率较低，且充电次数有限； </a:t>
            </a:r>
            <a:endParaRPr lang="en-US" altLang="zh-CN" sz="2000" dirty="0" smtClean="0">
              <a:latin typeface="微软雅黑"/>
              <a:ea typeface="微软雅黑"/>
              <a:cs typeface="微软雅黑"/>
            </a:endParaRPr>
          </a:p>
          <a:p>
            <a:pPr lvl="1">
              <a:lnSpc>
                <a:spcPct val="150000"/>
              </a:lnSpc>
              <a:spcBef>
                <a:spcPts val="600"/>
              </a:spcBef>
              <a:buFont typeface="Arial" charset="0"/>
              <a:buChar char="•"/>
            </a:pPr>
            <a:r>
              <a:rPr lang="zh-CN" altLang="en-US" sz="2000" b="1" u="sng" dirty="0" smtClean="0">
                <a:solidFill>
                  <a:srgbClr val="FF0000"/>
                </a:solidFill>
                <a:latin typeface="微软雅黑"/>
                <a:ea typeface="微软雅黑"/>
                <a:cs typeface="微软雅黑"/>
              </a:rPr>
              <a:t>超</a:t>
            </a:r>
            <a:r>
              <a:rPr lang="zh-CN" altLang="en-US" sz="2000" b="1" u="sng" dirty="0">
                <a:solidFill>
                  <a:srgbClr val="FF0000"/>
                </a:solidFill>
                <a:latin typeface="微软雅黑"/>
                <a:ea typeface="微软雅黑"/>
                <a:cs typeface="微软雅黑"/>
              </a:rPr>
              <a:t>电容</a:t>
            </a:r>
            <a:r>
              <a:rPr lang="zh-CN" altLang="en-US" sz="2000" dirty="0">
                <a:latin typeface="微软雅黑"/>
                <a:ea typeface="微软雅黑"/>
                <a:cs typeface="微软雅黑"/>
              </a:rPr>
              <a:t>，充电效率高，充电次数可达</a:t>
            </a:r>
            <a:r>
              <a:rPr lang="en-US" altLang="zh-CN" sz="2000" dirty="0">
                <a:latin typeface="微软雅黑"/>
                <a:ea typeface="微软雅黑"/>
                <a:cs typeface="微软雅黑"/>
              </a:rPr>
              <a:t>100</a:t>
            </a:r>
            <a:r>
              <a:rPr lang="zh-CN" altLang="en-US" sz="2000" dirty="0">
                <a:latin typeface="微软雅黑"/>
                <a:ea typeface="微软雅黑"/>
                <a:cs typeface="微软雅黑"/>
              </a:rPr>
              <a:t>万次，且不易受温度，振动等因素的影响</a:t>
            </a:r>
            <a:r>
              <a:rPr lang="zh-CN" altLang="en-US" sz="1400" dirty="0">
                <a:latin typeface="微软雅黑"/>
                <a:ea typeface="微软雅黑"/>
                <a:cs typeface="微软雅黑"/>
              </a:rPr>
              <a:t>。 </a:t>
            </a: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p:txBody>
          <a:bodyPr/>
          <a:lstStyle/>
          <a:p>
            <a:r>
              <a:rPr kumimoji="1" lang="zh-CN" altLang="en-US" dirty="0" smtClean="0"/>
              <a:t>硬件平台</a:t>
            </a:r>
            <a:endParaRPr kumimoji="1" lang="zh-CN" altLang="en-US" dirty="0"/>
          </a:p>
        </p:txBody>
      </p:sp>
    </p:spTree>
    <p:extLst>
      <p:ext uri="{BB962C8B-B14F-4D97-AF65-F5344CB8AC3E}">
        <p14:creationId xmlns:p14="http://schemas.microsoft.com/office/powerpoint/2010/main" val="10453000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71600" y="1828800"/>
            <a:ext cx="7315200" cy="4495800"/>
          </a:xfrm>
        </p:spPr>
        <p:txBody>
          <a:bodyPr/>
          <a:lstStyle/>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.1 </a:t>
            </a:r>
            <a:r>
              <a:rPr lang="zh-CN" altLang="en-US" dirty="0">
                <a:solidFill>
                  <a:schemeClr val="tx1">
                    <a:lumMod val="95000"/>
                    <a:lumOff val="5000"/>
                  </a:schemeClr>
                </a:solidFill>
                <a:latin typeface="微软雅黑"/>
                <a:ea typeface="微软雅黑"/>
                <a:cs typeface="微软雅黑"/>
              </a:rPr>
              <a:t>发展历史</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.2 </a:t>
            </a:r>
            <a:r>
              <a:rPr lang="zh-CN" altLang="en-US" dirty="0">
                <a:solidFill>
                  <a:schemeClr val="tx1">
                    <a:lumMod val="95000"/>
                    <a:lumOff val="5000"/>
                  </a:schemeClr>
                </a:solidFill>
                <a:latin typeface="微软雅黑"/>
                <a:ea typeface="微软雅黑"/>
                <a:cs typeface="微软雅黑"/>
              </a:rPr>
              <a:t>硬件平台</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en-US" altLang="zh-CN" sz="2800" b="1" dirty="0">
                <a:solidFill>
                  <a:srgbClr val="FF0000"/>
                </a:solidFill>
                <a:latin typeface="微软雅黑"/>
                <a:ea typeface="微软雅黑"/>
                <a:cs typeface="微软雅黑"/>
              </a:rPr>
              <a:t>3.3 </a:t>
            </a:r>
            <a:r>
              <a:rPr lang="zh-CN" altLang="en-US" sz="2800" b="1" dirty="0" smtClean="0">
                <a:solidFill>
                  <a:srgbClr val="FF0000"/>
                </a:solidFill>
                <a:latin typeface="微软雅黑"/>
                <a:ea typeface="微软雅黑"/>
                <a:cs typeface="微软雅黑"/>
              </a:rPr>
              <a:t>操作系统</a:t>
            </a:r>
            <a:endParaRPr lang="en-US" altLang="zh-CN" sz="2800" b="1" dirty="0">
              <a:solidFill>
                <a:srgbClr val="FF0000"/>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a:solidFill>
                  <a:srgbClr val="0D0D0D"/>
                </a:solidFill>
                <a:latin typeface="微软雅黑"/>
                <a:ea typeface="微软雅黑"/>
                <a:cs typeface="微软雅黑"/>
              </a:rPr>
              <a:t>.4 </a:t>
            </a:r>
            <a:r>
              <a:rPr lang="zh-CN" altLang="en-US" dirty="0">
                <a:solidFill>
                  <a:srgbClr val="0D0D0D"/>
                </a:solidFill>
                <a:latin typeface="微软雅黑"/>
                <a:ea typeface="微软雅黑"/>
                <a:cs typeface="微软雅黑"/>
              </a:rPr>
              <a:t>组网技术</a:t>
            </a:r>
            <a:endParaRPr lang="en-US" altLang="zh-CN" dirty="0">
              <a:solidFill>
                <a:srgbClr val="0D0D0D"/>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.5 </a:t>
            </a: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a:t>
            </a:r>
            <a:r>
              <a:rPr lang="zh-CN" altLang="en-US" dirty="0" smtClean="0">
                <a:solidFill>
                  <a:srgbClr val="0D0D0D"/>
                </a:solidFill>
                <a:latin typeface="微软雅黑"/>
                <a:ea typeface="微软雅黑"/>
                <a:cs typeface="微软雅黑"/>
              </a:rPr>
              <a:t>前景</a:t>
            </a:r>
            <a:endParaRPr lang="en-US" altLang="zh-CN" dirty="0">
              <a:solidFill>
                <a:srgbClr val="0D0D0D"/>
              </a:solidFill>
              <a:latin typeface="微软雅黑"/>
              <a:ea typeface="微软雅黑"/>
              <a:cs typeface="微软雅黑"/>
            </a:endParaRPr>
          </a:p>
          <a:p>
            <a:endParaRPr kumimoji="1" lang="zh-CN" altLang="en-US" dirty="0"/>
          </a:p>
          <a:p>
            <a:endParaRPr kumimoji="1" lang="zh-CN" altLang="en-US" dirty="0"/>
          </a:p>
          <a:p>
            <a:endParaRPr kumimoji="1"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36871168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p:cTn id="7"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76245"/>
            <a:ext cx="7886700" cy="4765180"/>
          </a:xfrm>
        </p:spPr>
        <p:txBody>
          <a:bodyPr>
            <a:noAutofit/>
          </a:bodyPr>
          <a:lstStyle/>
          <a:p>
            <a:pPr>
              <a:lnSpc>
                <a:spcPct val="150000"/>
              </a:lnSpc>
              <a:spcBef>
                <a:spcPts val="600"/>
              </a:spcBef>
              <a:buFont typeface="Wingdings" panose="05000000000000000000" pitchFamily="2" charset="2"/>
              <a:buChar char="n"/>
            </a:pPr>
            <a:r>
              <a:rPr lang="zh-CN" altLang="en-US" sz="2400" b="1" dirty="0" smtClean="0">
                <a:solidFill>
                  <a:srgbClr val="FF0000"/>
                </a:solidFill>
                <a:latin typeface="微软雅黑"/>
                <a:ea typeface="微软雅黑"/>
                <a:cs typeface="微软雅黑"/>
              </a:rPr>
              <a:t> 操作系统</a:t>
            </a:r>
            <a:r>
              <a:rPr lang="zh-CN" altLang="en-US" sz="2400" dirty="0" smtClean="0">
                <a:latin typeface="微软雅黑"/>
                <a:ea typeface="微软雅黑"/>
                <a:cs typeface="微软雅黑"/>
              </a:rPr>
              <a:t>管理着计算机的硬件资源并为上层应用提供标准服务。</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无线传感网究竟需不需要操作系统，至今尚未有统一的标准答案。</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由于传感器组成多跳自组织网络的发展需求和传感器规模的扩大，完成相应的应用需要的程序代码量越来越大。传统的</a:t>
            </a:r>
            <a:r>
              <a:rPr lang="en-US" altLang="zh-CN" sz="2400" dirty="0" smtClean="0">
                <a:latin typeface="微软雅黑"/>
                <a:ea typeface="微软雅黑"/>
                <a:cs typeface="微软雅黑"/>
              </a:rPr>
              <a:t>main</a:t>
            </a:r>
            <a:r>
              <a:rPr lang="zh-CN" altLang="en-US" sz="2400" dirty="0" smtClean="0">
                <a:latin typeface="微软雅黑"/>
                <a:ea typeface="微软雅黑"/>
                <a:cs typeface="微软雅黑"/>
              </a:rPr>
              <a:t>函数加简单状态机的编码实现方式，已完全无法适用。因此，节点操作系统应运而生。</a:t>
            </a:r>
            <a:endParaRPr lang="en-US" altLang="zh-CN" sz="2400" dirty="0" smtClean="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t>操作系统</a:t>
            </a:r>
            <a:endParaRPr kumimoji="1" lang="zh-CN" altLang="en-US" dirty="0"/>
          </a:p>
        </p:txBody>
      </p:sp>
    </p:spTree>
    <p:extLst>
      <p:ext uri="{BB962C8B-B14F-4D97-AF65-F5344CB8AC3E}">
        <p14:creationId xmlns:p14="http://schemas.microsoft.com/office/powerpoint/2010/main" val="15021780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409988"/>
            <a:ext cx="8347076" cy="1689472"/>
          </a:xfrm>
        </p:spPr>
        <p:txBody>
          <a:bodyPr/>
          <a:lstStyle/>
          <a:p>
            <a:pPr>
              <a:lnSpc>
                <a:spcPct val="150000"/>
              </a:lnSpc>
              <a:spcBef>
                <a:spcPts val="0"/>
              </a:spcBef>
            </a:pPr>
            <a:r>
              <a:rPr kumimoji="1" lang="zh-CN" altLang="en-US" sz="2400" dirty="0" smtClean="0"/>
              <a:t>节点操作系统是</a:t>
            </a:r>
            <a:r>
              <a:rPr kumimoji="1" lang="zh-CN" altLang="en-US" sz="2400" b="1" u="sng" dirty="0" smtClean="0">
                <a:solidFill>
                  <a:srgbClr val="FF0000"/>
                </a:solidFill>
              </a:rPr>
              <a:t>微型化</a:t>
            </a:r>
            <a:r>
              <a:rPr kumimoji="1" lang="zh-CN" altLang="en-US" sz="2400" dirty="0" smtClean="0"/>
              <a:t>的。</a:t>
            </a:r>
            <a:endParaRPr kumimoji="1" lang="en-US" altLang="zh-CN" sz="2400" dirty="0" smtClean="0"/>
          </a:p>
          <a:p>
            <a:pPr>
              <a:lnSpc>
                <a:spcPct val="150000"/>
              </a:lnSpc>
              <a:spcBef>
                <a:spcPts val="0"/>
              </a:spcBef>
            </a:pPr>
            <a:r>
              <a:rPr kumimoji="1" lang="zh-CN" altLang="en-US" sz="2400" dirty="0" smtClean="0"/>
              <a:t>节点操作系统区别于传统操作系统的主要特点是：</a:t>
            </a:r>
            <a:endParaRPr kumimoji="1" lang="en-US" altLang="zh-CN" sz="2400" dirty="0" smtClean="0"/>
          </a:p>
          <a:p>
            <a:pPr lvl="1">
              <a:lnSpc>
                <a:spcPct val="150000"/>
              </a:lnSpc>
              <a:spcBef>
                <a:spcPts val="0"/>
              </a:spcBef>
            </a:pPr>
            <a:r>
              <a:rPr kumimoji="1" lang="zh-CN" altLang="en-US" dirty="0" smtClean="0">
                <a:solidFill>
                  <a:srgbClr val="FF0000"/>
                </a:solidFill>
              </a:rPr>
              <a:t>硬件平台资源极其有限</a:t>
            </a:r>
            <a:endParaRPr kumimoji="1" lang="zh-CN" altLang="en-US" dirty="0">
              <a:solidFill>
                <a:srgbClr val="FF0000"/>
              </a:solidFill>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34</a:t>
            </a:fld>
            <a:endParaRPr lang="zh-CN" altLang="en-US" dirty="0"/>
          </a:p>
        </p:txBody>
      </p:sp>
      <p:sp>
        <p:nvSpPr>
          <p:cNvPr id="4" name="标题 3"/>
          <p:cNvSpPr>
            <a:spLocks noGrp="1"/>
          </p:cNvSpPr>
          <p:nvPr>
            <p:ph type="title"/>
          </p:nvPr>
        </p:nvSpPr>
        <p:spPr>
          <a:xfrm>
            <a:off x="914400" y="685800"/>
            <a:ext cx="8001000" cy="563563"/>
          </a:xfrm>
        </p:spPr>
        <p:txBody>
          <a:bodyPr/>
          <a:lstStyle/>
          <a:p>
            <a:r>
              <a:rPr kumimoji="1" lang="zh-CN" altLang="en-US" dirty="0" smtClean="0"/>
              <a:t>节点操作系统 </a:t>
            </a:r>
            <a:r>
              <a:rPr kumimoji="1" lang="en-US" altLang="zh-CN" dirty="0" smtClean="0"/>
              <a:t>VS </a:t>
            </a:r>
            <a:r>
              <a:rPr kumimoji="1" lang="zh-CN" altLang="en-US" dirty="0" smtClean="0"/>
              <a:t>其他操作系统</a:t>
            </a:r>
            <a:endParaRPr kumimoji="1" lang="zh-CN" altLang="en-US" dirty="0"/>
          </a:p>
        </p:txBody>
      </p:sp>
      <p:pic>
        <p:nvPicPr>
          <p:cNvPr id="5" name="图片 19" descr="图片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68493"/>
            <a:ext cx="6715125" cy="376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98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fld id="{0503CE10-F9D3-4072-A615-6A95AA0B7B65}" type="slidenum">
              <a:rPr lang="zh-CN" altLang="en-US" smtClean="0"/>
              <a:t>35</a:t>
            </a:fld>
            <a:endParaRPr lang="zh-CN" altLang="en-US" dirty="0"/>
          </a:p>
        </p:txBody>
      </p:sp>
      <p:sp>
        <p:nvSpPr>
          <p:cNvPr id="4" name="标题 3"/>
          <p:cNvSpPr>
            <a:spLocks noGrp="1"/>
          </p:cNvSpPr>
          <p:nvPr>
            <p:ph type="title"/>
          </p:nvPr>
        </p:nvSpPr>
        <p:spPr/>
        <p:txBody>
          <a:bodyPr/>
          <a:lstStyle/>
          <a:p>
            <a:r>
              <a:rPr kumimoji="1" lang="zh-CN" altLang="en-US" dirty="0" smtClean="0"/>
              <a:t>节点操作系统发展史</a:t>
            </a:r>
            <a:endParaRPr kumimoji="1" lang="zh-CN" altLang="en-US" dirty="0"/>
          </a:p>
        </p:txBody>
      </p:sp>
      <p:pic>
        <p:nvPicPr>
          <p:cNvPr id="5" name="图片 5" descr="图片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607" y="1750786"/>
            <a:ext cx="6787748" cy="438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499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00200"/>
            <a:ext cx="8458200" cy="4724400"/>
          </a:xfrm>
        </p:spPr>
        <p:txBody>
          <a:bodyPr>
            <a:noAutofit/>
          </a:bodyPr>
          <a:lstStyle/>
          <a:p>
            <a:pPr>
              <a:lnSpc>
                <a:spcPct val="100000"/>
              </a:lnSpc>
            </a:pPr>
            <a:r>
              <a:rPr lang="en-US" altLang="zh-CN" dirty="0" err="1">
                <a:latin typeface="微软雅黑"/>
                <a:ea typeface="微软雅黑"/>
                <a:cs typeface="微软雅黑"/>
              </a:rPr>
              <a:t>TinyOS</a:t>
            </a:r>
            <a:r>
              <a:rPr lang="zh-CN" altLang="en-US" dirty="0">
                <a:latin typeface="微软雅黑"/>
                <a:ea typeface="微软雅黑"/>
                <a:cs typeface="微软雅黑"/>
              </a:rPr>
              <a:t>由加州伯</a:t>
            </a:r>
            <a:r>
              <a:rPr lang="zh-CN" altLang="en-US" dirty="0" smtClean="0">
                <a:latin typeface="微软雅黑"/>
                <a:ea typeface="微软雅黑"/>
                <a:cs typeface="微软雅黑"/>
              </a:rPr>
              <a:t>克利分校</a:t>
            </a:r>
            <a:r>
              <a:rPr lang="zh-CN" altLang="en-US" dirty="0">
                <a:latin typeface="微软雅黑"/>
                <a:ea typeface="微软雅黑"/>
                <a:cs typeface="微软雅黑"/>
              </a:rPr>
              <a:t>开发</a:t>
            </a:r>
            <a:r>
              <a:rPr lang="en-US" altLang="zh-CN" dirty="0">
                <a:latin typeface="微软雅黑"/>
                <a:ea typeface="微软雅黑"/>
                <a:cs typeface="微软雅黑"/>
              </a:rPr>
              <a:t>,</a:t>
            </a:r>
            <a:r>
              <a:rPr lang="zh-CN" altLang="en-US" dirty="0">
                <a:latin typeface="微软雅黑"/>
                <a:ea typeface="微软雅黑"/>
                <a:cs typeface="微软雅黑"/>
              </a:rPr>
              <a:t>是目前无线传感网络研究领域使用最为广泛的</a:t>
            </a:r>
            <a:r>
              <a:rPr lang="en-US" altLang="zh-CN" dirty="0">
                <a:latin typeface="微软雅黑"/>
                <a:ea typeface="微软雅黑"/>
                <a:cs typeface="微软雅黑"/>
              </a:rPr>
              <a:t>OS </a:t>
            </a:r>
            <a:r>
              <a:rPr lang="en-US" altLang="zh-CN" sz="2000" dirty="0">
                <a:latin typeface="微软雅黑"/>
                <a:ea typeface="微软雅黑"/>
                <a:cs typeface="微软雅黑"/>
              </a:rPr>
              <a:t>(</a:t>
            </a:r>
            <a:r>
              <a:rPr lang="en-US" altLang="zh-CN" sz="2000" b="1" dirty="0">
                <a:solidFill>
                  <a:srgbClr val="0033CC"/>
                </a:solidFill>
                <a:latin typeface="微软雅黑"/>
                <a:ea typeface="微软雅黑"/>
                <a:cs typeface="微软雅黑"/>
              </a:rPr>
              <a:t>http://www.tinyos.net</a:t>
            </a:r>
            <a:r>
              <a:rPr lang="en-US" altLang="zh-CN" sz="2000" dirty="0">
                <a:latin typeface="微软雅黑"/>
                <a:ea typeface="微软雅黑"/>
                <a:cs typeface="微软雅黑"/>
              </a:rPr>
              <a:t>)</a:t>
            </a:r>
          </a:p>
          <a:p>
            <a:pPr>
              <a:lnSpc>
                <a:spcPct val="100000"/>
              </a:lnSpc>
            </a:pPr>
            <a:r>
              <a:rPr lang="en-US" altLang="zh-CN" dirty="0" err="1">
                <a:latin typeface="微软雅黑"/>
                <a:ea typeface="微软雅黑"/>
                <a:cs typeface="微软雅黑"/>
              </a:rPr>
              <a:t>TinyOS</a:t>
            </a:r>
            <a:r>
              <a:rPr lang="zh-CN" altLang="en-US" dirty="0">
                <a:latin typeface="微软雅黑"/>
                <a:ea typeface="微软雅黑"/>
                <a:cs typeface="微软雅黑"/>
              </a:rPr>
              <a:t>开发语言：</a:t>
            </a:r>
            <a:r>
              <a:rPr lang="en-US" altLang="zh-CN" b="1" dirty="0" err="1">
                <a:solidFill>
                  <a:srgbClr val="FF0000"/>
                </a:solidFill>
                <a:latin typeface="微软雅黑"/>
                <a:ea typeface="微软雅黑"/>
                <a:cs typeface="微软雅黑"/>
              </a:rPr>
              <a:t>nesC</a:t>
            </a:r>
            <a:endParaRPr lang="en-US" altLang="zh-CN" b="1" dirty="0">
              <a:solidFill>
                <a:srgbClr val="FF0000"/>
              </a:solidFill>
              <a:latin typeface="微软雅黑"/>
              <a:ea typeface="微软雅黑"/>
              <a:cs typeface="微软雅黑"/>
            </a:endParaRPr>
          </a:p>
          <a:p>
            <a:pPr lvl="1">
              <a:lnSpc>
                <a:spcPct val="100000"/>
              </a:lnSpc>
              <a:buFont typeface="Arial" charset="0"/>
              <a:buChar char="•"/>
            </a:pPr>
            <a:r>
              <a:rPr lang="en-US" altLang="zh-CN" dirty="0" err="1">
                <a:latin typeface="微软雅黑"/>
                <a:ea typeface="微软雅黑"/>
                <a:cs typeface="微软雅黑"/>
              </a:rPr>
              <a:t>nesC</a:t>
            </a:r>
            <a:r>
              <a:rPr lang="zh-CN" altLang="en-US" dirty="0">
                <a:latin typeface="微软雅黑"/>
                <a:ea typeface="微软雅黑"/>
                <a:cs typeface="微软雅黑"/>
              </a:rPr>
              <a:t>语言是专门为资源极其受限、硬件平台多样化的传感节点设计的开发语言 </a:t>
            </a:r>
            <a:endParaRPr lang="en-US" altLang="zh-CN" dirty="0">
              <a:latin typeface="微软雅黑"/>
              <a:ea typeface="微软雅黑"/>
              <a:cs typeface="微软雅黑"/>
            </a:endParaRPr>
          </a:p>
          <a:p>
            <a:pPr lvl="1">
              <a:lnSpc>
                <a:spcPct val="100000"/>
              </a:lnSpc>
              <a:buFont typeface="Arial" charset="0"/>
              <a:buChar char="•"/>
            </a:pPr>
            <a:r>
              <a:rPr lang="zh-CN" altLang="en-US" dirty="0">
                <a:latin typeface="微软雅黑"/>
                <a:ea typeface="微软雅黑"/>
                <a:cs typeface="微软雅黑"/>
              </a:rPr>
              <a:t>使用</a:t>
            </a:r>
            <a:r>
              <a:rPr lang="en-US" altLang="zh-CN" dirty="0" err="1">
                <a:latin typeface="微软雅黑"/>
                <a:ea typeface="微软雅黑"/>
                <a:cs typeface="微软雅黑"/>
              </a:rPr>
              <a:t>nesC</a:t>
            </a:r>
            <a:r>
              <a:rPr lang="zh-CN" altLang="en-US" dirty="0">
                <a:latin typeface="微软雅黑"/>
                <a:ea typeface="微软雅黑"/>
                <a:cs typeface="微软雅黑"/>
              </a:rPr>
              <a:t>编写的应用程序是基于组件的 </a:t>
            </a:r>
          </a:p>
          <a:p>
            <a:pPr lvl="1">
              <a:lnSpc>
                <a:spcPct val="100000"/>
              </a:lnSpc>
              <a:buFont typeface="Arial" charset="0"/>
              <a:buChar char="•"/>
            </a:pPr>
            <a:r>
              <a:rPr lang="zh-CN" altLang="en-US" dirty="0">
                <a:latin typeface="微软雅黑"/>
                <a:ea typeface="微软雅黑"/>
                <a:cs typeface="微软雅黑"/>
              </a:rPr>
              <a:t>组件之间的交互必须通过使用接口 </a:t>
            </a:r>
          </a:p>
          <a:p>
            <a:pPr lvl="1">
              <a:lnSpc>
                <a:spcPct val="100000"/>
              </a:lnSpc>
              <a:buFont typeface="Arial" charset="0"/>
              <a:buChar char="•"/>
            </a:pPr>
            <a:r>
              <a:rPr lang="zh-CN" altLang="en-US" dirty="0">
                <a:latin typeface="微软雅黑"/>
                <a:ea typeface="微软雅黑"/>
                <a:cs typeface="微软雅黑"/>
              </a:rPr>
              <a:t>用</a:t>
            </a:r>
            <a:r>
              <a:rPr lang="en-US" altLang="zh-CN" dirty="0" err="1">
                <a:latin typeface="微软雅黑"/>
                <a:ea typeface="微软雅黑"/>
                <a:cs typeface="微软雅黑"/>
              </a:rPr>
              <a:t>nesC</a:t>
            </a:r>
            <a:r>
              <a:rPr lang="zh-CN" altLang="en-US" dirty="0">
                <a:latin typeface="微软雅黑"/>
                <a:ea typeface="微软雅黑"/>
                <a:cs typeface="微软雅黑"/>
              </a:rPr>
              <a:t>编写的应用程序一般有一个最顶层的配置文件 </a:t>
            </a:r>
          </a:p>
          <a:p>
            <a:pPr>
              <a:lnSpc>
                <a:spcPct val="100000"/>
              </a:lnSpc>
              <a:buFont typeface="Arial" charset="0"/>
              <a:buChar char="•"/>
            </a:pPr>
            <a:endParaRPr lang="en-US" altLang="zh-CN" dirty="0">
              <a:latin typeface="微软雅黑"/>
              <a:ea typeface="微软雅黑"/>
              <a:cs typeface="微软雅黑"/>
            </a:endParaRPr>
          </a:p>
          <a:p>
            <a:pPr>
              <a:lnSpc>
                <a:spcPct val="10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36</a:t>
            </a:fld>
            <a:endParaRPr lang="zh-CN" altLang="en-US" dirty="0"/>
          </a:p>
        </p:txBody>
      </p:sp>
      <p:sp>
        <p:nvSpPr>
          <p:cNvPr id="4" name="标题 3"/>
          <p:cNvSpPr>
            <a:spLocks noGrp="1"/>
          </p:cNvSpPr>
          <p:nvPr>
            <p:ph type="title"/>
          </p:nvPr>
        </p:nvSpPr>
        <p:spPr/>
        <p:txBody>
          <a:bodyPr/>
          <a:lstStyle/>
          <a:p>
            <a:r>
              <a:rPr kumimoji="1" lang="en-US" altLang="zh-CN" dirty="0" err="1" smtClean="0"/>
              <a:t>TinyOS</a:t>
            </a:r>
            <a:endParaRPr kumimoji="1" lang="zh-CN" altLang="en-US" dirty="0"/>
          </a:p>
        </p:txBody>
      </p:sp>
      <p:pic>
        <p:nvPicPr>
          <p:cNvPr id="5" name="图片 4"/>
          <p:cNvPicPr>
            <a:picLocks noChangeAspect="1"/>
          </p:cNvPicPr>
          <p:nvPr/>
        </p:nvPicPr>
        <p:blipFill>
          <a:blip r:embed="rId2"/>
          <a:stretch>
            <a:fillRect/>
          </a:stretch>
        </p:blipFill>
        <p:spPr>
          <a:xfrm>
            <a:off x="2819400" y="5691458"/>
            <a:ext cx="2971800" cy="1136524"/>
          </a:xfrm>
          <a:prstGeom prst="rect">
            <a:avLst/>
          </a:prstGeom>
        </p:spPr>
      </p:pic>
    </p:spTree>
    <p:extLst>
      <p:ext uri="{BB962C8B-B14F-4D97-AF65-F5344CB8AC3E}">
        <p14:creationId xmlns:p14="http://schemas.microsoft.com/office/powerpoint/2010/main" val="1735708037"/>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fld id="{0503CE10-F9D3-4072-A615-6A95AA0B7B65}" type="slidenum">
              <a:rPr lang="zh-CN" altLang="en-US" smtClean="0"/>
              <a:t>37</a:t>
            </a:fld>
            <a:endParaRPr lang="zh-CN" altLang="en-US" dirty="0"/>
          </a:p>
        </p:txBody>
      </p:sp>
      <p:sp>
        <p:nvSpPr>
          <p:cNvPr id="4" name="标题 3"/>
          <p:cNvSpPr>
            <a:spLocks noGrp="1"/>
          </p:cNvSpPr>
          <p:nvPr>
            <p:ph type="title"/>
          </p:nvPr>
        </p:nvSpPr>
        <p:spPr/>
        <p:txBody>
          <a:bodyPr/>
          <a:lstStyle/>
          <a:p>
            <a:r>
              <a:rPr kumimoji="1" lang="en-US" altLang="zh-CN" dirty="0" smtClean="0"/>
              <a:t>TinyOS</a:t>
            </a:r>
            <a:r>
              <a:rPr kumimoji="1" lang="zh-CN" altLang="en-US" dirty="0" smtClean="0"/>
              <a:t>代码举例</a:t>
            </a:r>
            <a:endParaRPr kumimoji="1" lang="zh-CN" altLang="en-US" dirty="0"/>
          </a:p>
        </p:txBody>
      </p:sp>
      <p:sp>
        <p:nvSpPr>
          <p:cNvPr id="5" name="Text Box 4"/>
          <p:cNvSpPr txBox="1">
            <a:spLocks noChangeArrowheads="1"/>
          </p:cNvSpPr>
          <p:nvPr/>
        </p:nvSpPr>
        <p:spPr bwMode="auto">
          <a:xfrm>
            <a:off x="126014" y="2099417"/>
            <a:ext cx="4100285" cy="4031873"/>
          </a:xfrm>
          <a:prstGeom prst="rect">
            <a:avLst/>
          </a:prstGeom>
          <a:noFill/>
          <a:ln w="15875">
            <a:solidFill>
              <a:schemeClr val="tx1"/>
            </a:solidFill>
            <a:miter lim="800000"/>
            <a:headEnd/>
            <a:tailEnd/>
          </a:ln>
        </p:spPr>
        <p:txBody>
          <a:bodyPr wrap="square">
            <a:spAutoFit/>
          </a:bodyPr>
          <a:lstStyle/>
          <a:p>
            <a:pPr>
              <a:defRPr/>
            </a:pPr>
            <a:r>
              <a:rPr lang="en-US" altLang="zh-CN" sz="1600" dirty="0">
                <a:latin typeface="微软雅黑"/>
                <a:ea typeface="微软雅黑"/>
                <a:cs typeface="微软雅黑"/>
              </a:rPr>
              <a:t>// BlinkC.nc</a:t>
            </a:r>
          </a:p>
          <a:p>
            <a:pPr>
              <a:defRPr/>
            </a:pPr>
            <a:r>
              <a:rPr lang="en-US" altLang="zh-CN" sz="1600" dirty="0">
                <a:latin typeface="微软雅黑"/>
                <a:ea typeface="微软雅黑"/>
                <a:cs typeface="微软雅黑"/>
              </a:rPr>
              <a:t>module BlinkC {</a:t>
            </a:r>
          </a:p>
          <a:p>
            <a:pPr>
              <a:defRPr/>
            </a:pPr>
            <a:r>
              <a:rPr lang="en-US" altLang="zh-CN" sz="1600" dirty="0">
                <a:latin typeface="微软雅黑"/>
                <a:ea typeface="微软雅黑"/>
                <a:cs typeface="微软雅黑"/>
              </a:rPr>
              <a:t>  uses interface Timer&lt;</a:t>
            </a:r>
            <a:r>
              <a:rPr lang="en-US" altLang="zh-CN" sz="1600" dirty="0" err="1">
                <a:latin typeface="微软雅黑"/>
                <a:ea typeface="微软雅黑"/>
                <a:cs typeface="微软雅黑"/>
              </a:rPr>
              <a:t>TMilli</a:t>
            </a:r>
            <a:r>
              <a:rPr lang="en-US" altLang="zh-CN" sz="1600" dirty="0">
                <a:latin typeface="微软雅黑"/>
                <a:ea typeface="微软雅黑"/>
                <a:cs typeface="微软雅黑"/>
              </a:rPr>
              <a:t>&gt; as Timer;</a:t>
            </a:r>
          </a:p>
          <a:p>
            <a:pPr>
              <a:defRPr/>
            </a:pPr>
            <a:r>
              <a:rPr lang="en-US" altLang="zh-CN" sz="1600" dirty="0">
                <a:latin typeface="微软雅黑"/>
                <a:ea typeface="微软雅黑"/>
                <a:cs typeface="微软雅黑"/>
              </a:rPr>
              <a:t>  uses interface </a:t>
            </a:r>
            <a:r>
              <a:rPr lang="en-US" altLang="zh-CN" sz="1600" dirty="0" err="1">
                <a:latin typeface="微软雅黑"/>
                <a:ea typeface="微软雅黑"/>
                <a:cs typeface="微软雅黑"/>
              </a:rPr>
              <a:t>Leds</a:t>
            </a:r>
            <a:r>
              <a:rPr lang="en-US" altLang="zh-CN" sz="1600" dirty="0">
                <a:latin typeface="微软雅黑"/>
                <a:ea typeface="微软雅黑"/>
                <a:cs typeface="微软雅黑"/>
              </a:rPr>
              <a:t>;</a:t>
            </a:r>
          </a:p>
          <a:p>
            <a:pPr>
              <a:defRPr/>
            </a:pPr>
            <a:r>
              <a:rPr lang="en-US" altLang="zh-CN" sz="1600" dirty="0">
                <a:latin typeface="微软雅黑"/>
                <a:ea typeface="微软雅黑"/>
                <a:cs typeface="微软雅黑"/>
              </a:rPr>
              <a:t>  uses interface Boot;</a:t>
            </a: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implementation</a:t>
            </a:r>
          </a:p>
          <a:p>
            <a:pPr>
              <a:defRPr/>
            </a:pPr>
            <a:r>
              <a:rPr lang="en-US" altLang="zh-CN" sz="1600" dirty="0" smtClean="0">
                <a:latin typeface="微软雅黑"/>
                <a:ea typeface="微软雅黑"/>
                <a:cs typeface="微软雅黑"/>
              </a:rPr>
              <a:t> </a:t>
            </a:r>
            <a:r>
              <a:rPr lang="en-US" altLang="zh-CN" sz="1600" dirty="0">
                <a:latin typeface="微软雅黑"/>
                <a:ea typeface="微软雅黑"/>
                <a:cs typeface="微软雅黑"/>
              </a:rPr>
              <a:t>{</a:t>
            </a: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event </a:t>
            </a:r>
            <a:r>
              <a:rPr lang="en-US" altLang="zh-CN" sz="1600" dirty="0">
                <a:latin typeface="微软雅黑"/>
                <a:ea typeface="微软雅黑"/>
                <a:cs typeface="微软雅黑"/>
              </a:rPr>
              <a:t>void </a:t>
            </a:r>
            <a:r>
              <a:rPr lang="en-US" altLang="zh-CN" sz="1600" dirty="0" err="1">
                <a:latin typeface="微软雅黑"/>
                <a:ea typeface="微软雅黑"/>
                <a:cs typeface="微软雅黑"/>
              </a:rPr>
              <a:t>Boot.booted</a:t>
            </a:r>
            <a:r>
              <a:rPr lang="en-US" altLang="zh-CN" sz="1600" dirty="0" smtClean="0">
                <a:latin typeface="微软雅黑"/>
                <a:ea typeface="微软雅黑"/>
                <a:cs typeface="微软雅黑"/>
              </a:rPr>
              <a:t>()</a:t>
            </a: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a:t>
            </a:r>
            <a:endParaRPr lang="en-US" altLang="zh-CN" sz="1600" dirty="0">
              <a:latin typeface="微软雅黑"/>
              <a:ea typeface="微软雅黑"/>
              <a:cs typeface="微软雅黑"/>
            </a:endParaRP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call </a:t>
            </a:r>
            <a:r>
              <a:rPr lang="en-US" altLang="zh-CN" sz="1600" dirty="0" err="1">
                <a:latin typeface="微软雅黑"/>
                <a:ea typeface="微软雅黑"/>
                <a:cs typeface="微软雅黑"/>
              </a:rPr>
              <a:t>Timer.startPeriodic</a:t>
            </a:r>
            <a:r>
              <a:rPr lang="en-US" altLang="zh-CN" sz="1600" dirty="0">
                <a:latin typeface="微软雅黑"/>
                <a:ea typeface="微软雅黑"/>
                <a:cs typeface="微软雅黑"/>
              </a:rPr>
              <a:t>( 250 ); </a:t>
            </a:r>
          </a:p>
          <a:p>
            <a:pPr>
              <a:defRPr/>
            </a:pPr>
            <a:r>
              <a:rPr lang="en-US" altLang="zh-CN" sz="1600" dirty="0" smtClean="0">
                <a:latin typeface="微软雅黑"/>
                <a:ea typeface="微软雅黑"/>
                <a:cs typeface="微软雅黑"/>
              </a:rPr>
              <a:t>      }</a:t>
            </a:r>
            <a:endParaRPr lang="en-US" altLang="zh-CN" sz="1600" dirty="0">
              <a:latin typeface="微软雅黑"/>
              <a:ea typeface="微软雅黑"/>
              <a:cs typeface="微软雅黑"/>
            </a:endParaRP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event </a:t>
            </a:r>
            <a:r>
              <a:rPr lang="en-US" altLang="zh-CN" sz="1600" dirty="0">
                <a:latin typeface="微软雅黑"/>
                <a:ea typeface="微软雅黑"/>
                <a:cs typeface="微软雅黑"/>
              </a:rPr>
              <a:t>void </a:t>
            </a:r>
            <a:r>
              <a:rPr lang="en-US" altLang="zh-CN" sz="1600" dirty="0" err="1">
                <a:latin typeface="微软雅黑"/>
                <a:ea typeface="微软雅黑"/>
                <a:cs typeface="微软雅黑"/>
              </a:rPr>
              <a:t>Timer.fired</a:t>
            </a:r>
            <a:r>
              <a:rPr lang="en-US" altLang="zh-CN" sz="1600" dirty="0">
                <a:latin typeface="微软雅黑"/>
                <a:ea typeface="微软雅黑"/>
                <a:cs typeface="微软雅黑"/>
              </a:rPr>
              <a:t>() </a:t>
            </a:r>
            <a:endParaRPr lang="en-US" altLang="zh-CN" sz="1600" dirty="0" smtClean="0">
              <a:latin typeface="微软雅黑"/>
              <a:ea typeface="微软雅黑"/>
              <a:cs typeface="微软雅黑"/>
            </a:endParaRPr>
          </a:p>
          <a:p>
            <a:pPr>
              <a:defRPr/>
            </a:pPr>
            <a:r>
              <a:rPr lang="en-US" altLang="zh-CN" sz="1600" dirty="0" smtClean="0">
                <a:latin typeface="微软雅黑"/>
                <a:ea typeface="微软雅黑"/>
                <a:cs typeface="微软雅黑"/>
              </a:rPr>
              <a:t>     {</a:t>
            </a: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call </a:t>
            </a:r>
            <a:r>
              <a:rPr lang="en-US" altLang="zh-CN" sz="1600" dirty="0">
                <a:latin typeface="微软雅黑"/>
                <a:ea typeface="微软雅黑"/>
                <a:cs typeface="微软雅黑"/>
              </a:rPr>
              <a:t>Leds.led0On(); </a:t>
            </a:r>
            <a:endParaRPr lang="en-US" altLang="zh-CN" sz="1600" dirty="0" smtClean="0">
              <a:latin typeface="微软雅黑"/>
              <a:ea typeface="微软雅黑"/>
              <a:cs typeface="微软雅黑"/>
            </a:endParaRPr>
          </a:p>
          <a:p>
            <a:pPr>
              <a:defRPr/>
            </a:pPr>
            <a:r>
              <a:rPr lang="en-US" altLang="zh-CN" sz="1600" dirty="0">
                <a:latin typeface="微软雅黑"/>
                <a:ea typeface="微软雅黑"/>
                <a:cs typeface="微软雅黑"/>
              </a:rPr>
              <a:t> </a:t>
            </a:r>
            <a:r>
              <a:rPr lang="en-US" altLang="zh-CN" sz="1600" dirty="0" smtClean="0">
                <a:latin typeface="微软雅黑"/>
                <a:ea typeface="微软雅黑"/>
                <a:cs typeface="微软雅黑"/>
              </a:rPr>
              <a:t>    }</a:t>
            </a:r>
            <a:endParaRPr lang="en-US" altLang="zh-CN" sz="1600" dirty="0">
              <a:latin typeface="微软雅黑"/>
              <a:ea typeface="微软雅黑"/>
              <a:cs typeface="微软雅黑"/>
            </a:endParaRPr>
          </a:p>
          <a:p>
            <a:pPr>
              <a:defRPr/>
            </a:pPr>
            <a:r>
              <a:rPr lang="en-US" altLang="zh-CN" sz="1600" dirty="0">
                <a:latin typeface="微软雅黑"/>
                <a:ea typeface="微软雅黑"/>
                <a:cs typeface="微软雅黑"/>
              </a:rPr>
              <a:t>}</a:t>
            </a:r>
          </a:p>
        </p:txBody>
      </p:sp>
      <p:sp>
        <p:nvSpPr>
          <p:cNvPr id="6" name="矩形 3"/>
          <p:cNvSpPr>
            <a:spLocks noChangeArrowheads="1"/>
          </p:cNvSpPr>
          <p:nvPr/>
        </p:nvSpPr>
        <p:spPr bwMode="auto">
          <a:xfrm>
            <a:off x="4283449" y="1883973"/>
            <a:ext cx="4860551" cy="4247317"/>
          </a:xfrm>
          <a:prstGeom prst="rect">
            <a:avLst/>
          </a:prstGeom>
          <a:noFill/>
          <a:ln w="9525">
            <a:noFill/>
            <a:miter lim="800000"/>
            <a:headEnd/>
            <a:tailEnd/>
          </a:ln>
        </p:spPr>
        <p:txBody>
          <a:bodyPr wrap="square">
            <a:spAutoFit/>
          </a:bodyPr>
          <a:lstStyle/>
          <a:p>
            <a:pPr>
              <a:lnSpc>
                <a:spcPct val="150000"/>
              </a:lnSpc>
            </a:pPr>
            <a:r>
              <a:rPr lang="zh-CN" altLang="en-US" sz="2000" dirty="0">
                <a:latin typeface="微软雅黑"/>
                <a:ea typeface="微软雅黑"/>
                <a:cs typeface="微软雅黑"/>
              </a:rPr>
              <a:t>左侧代码中：</a:t>
            </a:r>
            <a:endParaRPr lang="en-US" altLang="zh-CN" sz="2000" dirty="0">
              <a:latin typeface="微软雅黑"/>
              <a:ea typeface="微软雅黑"/>
              <a:cs typeface="微软雅黑"/>
            </a:endParaRPr>
          </a:p>
          <a:p>
            <a:pPr marL="342900" indent="-342900">
              <a:lnSpc>
                <a:spcPct val="150000"/>
              </a:lnSpc>
              <a:buFont typeface="Wingdings" panose="05000000000000000000" pitchFamily="2" charset="2"/>
              <a:buChar char="n"/>
            </a:pPr>
            <a:r>
              <a:rPr lang="en-US" altLang="zh-CN" sz="2000" dirty="0">
                <a:latin typeface="微软雅黑"/>
                <a:ea typeface="微软雅黑"/>
                <a:cs typeface="微软雅黑"/>
              </a:rPr>
              <a:t>BlinkC</a:t>
            </a:r>
            <a:r>
              <a:rPr lang="zh-CN" altLang="en-US" sz="2000" dirty="0">
                <a:latin typeface="微软雅黑"/>
                <a:ea typeface="微软雅黑"/>
                <a:cs typeface="微软雅黑"/>
              </a:rPr>
              <a:t>就表示一个组件，它使用了三个接口：</a:t>
            </a:r>
            <a:r>
              <a:rPr lang="en-US" altLang="zh-CN" sz="2000" dirty="0">
                <a:latin typeface="微软雅黑"/>
                <a:ea typeface="微软雅黑"/>
                <a:cs typeface="微软雅黑"/>
              </a:rPr>
              <a:t>Timer</a:t>
            </a:r>
            <a:r>
              <a:rPr lang="zh-CN" altLang="en-US" sz="2000" dirty="0">
                <a:latin typeface="微软雅黑"/>
                <a:ea typeface="微软雅黑"/>
                <a:cs typeface="微软雅黑"/>
              </a:rPr>
              <a:t>，</a:t>
            </a:r>
            <a:r>
              <a:rPr lang="en-US" altLang="zh-CN" sz="2000" dirty="0" err="1">
                <a:latin typeface="微软雅黑"/>
                <a:ea typeface="微软雅黑"/>
                <a:cs typeface="微软雅黑"/>
              </a:rPr>
              <a:t>Leds</a:t>
            </a:r>
            <a:r>
              <a:rPr lang="zh-CN" altLang="en-US" sz="2000" dirty="0">
                <a:latin typeface="微软雅黑"/>
                <a:ea typeface="微软雅黑"/>
                <a:cs typeface="微软雅黑"/>
              </a:rPr>
              <a:t>，</a:t>
            </a:r>
            <a:r>
              <a:rPr lang="en-US" altLang="zh-CN" sz="2000" dirty="0">
                <a:latin typeface="微软雅黑"/>
                <a:ea typeface="微软雅黑"/>
                <a:cs typeface="微软雅黑"/>
              </a:rPr>
              <a:t>Boot</a:t>
            </a:r>
            <a:r>
              <a:rPr lang="zh-CN" altLang="en-US" sz="2000" dirty="0" smtClean="0">
                <a:latin typeface="微软雅黑"/>
                <a:ea typeface="微软雅黑"/>
                <a:cs typeface="微软雅黑"/>
              </a:rPr>
              <a:t>。</a:t>
            </a:r>
            <a:endParaRPr lang="en-US" altLang="zh-CN" sz="2000" dirty="0">
              <a:latin typeface="微软雅黑"/>
              <a:ea typeface="微软雅黑"/>
              <a:cs typeface="微软雅黑"/>
            </a:endParaRPr>
          </a:p>
          <a:p>
            <a:pPr marL="342900" indent="-342900">
              <a:lnSpc>
                <a:spcPct val="150000"/>
              </a:lnSpc>
              <a:buFont typeface="Wingdings" panose="05000000000000000000" pitchFamily="2" charset="2"/>
              <a:buChar char="n"/>
            </a:pPr>
            <a:r>
              <a:rPr lang="zh-CN" altLang="en-US" sz="2000" dirty="0">
                <a:latin typeface="微软雅黑"/>
                <a:ea typeface="微软雅黑"/>
                <a:cs typeface="微软雅黑"/>
              </a:rPr>
              <a:t>在其实现部分，它可以调用这些接口提供的服务，如</a:t>
            </a:r>
            <a:r>
              <a:rPr lang="en-US" altLang="zh-CN" sz="2000" dirty="0" err="1">
                <a:latin typeface="微软雅黑"/>
                <a:ea typeface="微软雅黑"/>
                <a:cs typeface="微软雅黑"/>
              </a:rPr>
              <a:t>Timer.startPeriodic</a:t>
            </a:r>
            <a:r>
              <a:rPr lang="zh-CN" altLang="en-US" sz="2000" dirty="0">
                <a:latin typeface="微软雅黑"/>
                <a:ea typeface="微软雅黑"/>
                <a:cs typeface="微软雅黑"/>
              </a:rPr>
              <a:t>启动一个以</a:t>
            </a:r>
            <a:r>
              <a:rPr lang="en-US" altLang="zh-CN" sz="2000" dirty="0">
                <a:latin typeface="微软雅黑"/>
                <a:ea typeface="微软雅黑"/>
                <a:cs typeface="微软雅黑"/>
              </a:rPr>
              <a:t>250ms</a:t>
            </a:r>
            <a:r>
              <a:rPr lang="zh-CN" altLang="en-US" sz="2000" dirty="0">
                <a:latin typeface="微软雅黑"/>
                <a:ea typeface="微软雅黑"/>
                <a:cs typeface="微软雅黑"/>
              </a:rPr>
              <a:t>周期触发的时钟，而</a:t>
            </a:r>
            <a:r>
              <a:rPr lang="en-US" altLang="zh-CN" sz="2000" dirty="0" smtClean="0">
                <a:latin typeface="微软雅黑"/>
                <a:ea typeface="微软雅黑"/>
                <a:cs typeface="微软雅黑"/>
              </a:rPr>
              <a:t>Leds.led0On</a:t>
            </a:r>
            <a:r>
              <a:rPr lang="zh-CN" altLang="en-US" sz="2000" dirty="0" smtClean="0">
                <a:latin typeface="微软雅黑"/>
                <a:ea typeface="微软雅黑"/>
                <a:cs typeface="微软雅黑"/>
              </a:rPr>
              <a:t>使</a:t>
            </a:r>
            <a:r>
              <a:rPr lang="zh-CN" altLang="en-US" sz="2000" dirty="0">
                <a:latin typeface="微软雅黑"/>
                <a:ea typeface="微软雅黑"/>
                <a:cs typeface="微软雅黑"/>
              </a:rPr>
              <a:t>节点上第一个灯亮起</a:t>
            </a:r>
            <a:r>
              <a:rPr lang="zh-CN" altLang="en-US" sz="2000" dirty="0" smtClean="0">
                <a:latin typeface="微软雅黑"/>
                <a:ea typeface="微软雅黑"/>
                <a:cs typeface="微软雅黑"/>
              </a:rPr>
              <a:t>。</a:t>
            </a:r>
            <a:endParaRPr lang="en-US" altLang="zh-CN" sz="2000" dirty="0">
              <a:latin typeface="微软雅黑"/>
              <a:ea typeface="微软雅黑"/>
              <a:cs typeface="微软雅黑"/>
            </a:endParaRPr>
          </a:p>
          <a:p>
            <a:pPr marL="342900" indent="-342900">
              <a:lnSpc>
                <a:spcPct val="150000"/>
              </a:lnSpc>
              <a:buFont typeface="Wingdings" panose="05000000000000000000" pitchFamily="2" charset="2"/>
              <a:buChar char="n"/>
            </a:pPr>
            <a:r>
              <a:rPr lang="zh-CN" altLang="en-US" sz="2000" dirty="0">
                <a:latin typeface="微软雅黑"/>
                <a:ea typeface="微软雅黑"/>
                <a:cs typeface="微软雅黑"/>
              </a:rPr>
              <a:t>在上面的代码中，注意的是，</a:t>
            </a:r>
            <a:r>
              <a:rPr lang="en-US" altLang="zh-CN" sz="2000" dirty="0">
                <a:latin typeface="微软雅黑"/>
                <a:ea typeface="微软雅黑"/>
                <a:cs typeface="微软雅黑"/>
              </a:rPr>
              <a:t>event</a:t>
            </a:r>
            <a:r>
              <a:rPr lang="zh-CN" altLang="en-US" sz="2000" dirty="0">
                <a:latin typeface="微软雅黑"/>
                <a:ea typeface="微软雅黑"/>
                <a:cs typeface="微软雅黑"/>
              </a:rPr>
              <a:t>关键字表示</a:t>
            </a:r>
            <a:r>
              <a:rPr lang="en-US" altLang="zh-CN" sz="2000" dirty="0">
                <a:latin typeface="微软雅黑"/>
                <a:ea typeface="微软雅黑"/>
                <a:cs typeface="微软雅黑"/>
              </a:rPr>
              <a:t>BlinkC</a:t>
            </a:r>
            <a:r>
              <a:rPr lang="zh-CN" altLang="en-US" sz="2000" dirty="0">
                <a:latin typeface="微软雅黑"/>
                <a:ea typeface="微软雅黑"/>
                <a:cs typeface="微软雅黑"/>
              </a:rPr>
              <a:t>组件处理的系统事件。</a:t>
            </a:r>
          </a:p>
        </p:txBody>
      </p:sp>
    </p:spTree>
    <p:extLst>
      <p:ext uri="{BB962C8B-B14F-4D97-AF65-F5344CB8AC3E}">
        <p14:creationId xmlns:p14="http://schemas.microsoft.com/office/powerpoint/2010/main" val="1859850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fld id="{0503CE10-F9D3-4072-A615-6A95AA0B7B65}" type="slidenum">
              <a:rPr lang="zh-CN" altLang="en-US" smtClean="0"/>
              <a:t>38</a:t>
            </a:fld>
            <a:endParaRPr lang="zh-CN" altLang="en-US" dirty="0"/>
          </a:p>
        </p:txBody>
      </p:sp>
      <p:sp>
        <p:nvSpPr>
          <p:cNvPr id="4" name="标题 3"/>
          <p:cNvSpPr>
            <a:spLocks noGrp="1"/>
          </p:cNvSpPr>
          <p:nvPr>
            <p:ph type="title"/>
          </p:nvPr>
        </p:nvSpPr>
        <p:spPr/>
        <p:txBody>
          <a:bodyPr/>
          <a:lstStyle/>
          <a:p>
            <a:r>
              <a:rPr kumimoji="1" lang="en-US" altLang="zh-CN" dirty="0"/>
              <a:t>TinyOS</a:t>
            </a:r>
            <a:r>
              <a:rPr kumimoji="1" lang="zh-CN" altLang="en-US" dirty="0"/>
              <a:t>代码举例</a:t>
            </a:r>
          </a:p>
        </p:txBody>
      </p:sp>
      <p:sp>
        <p:nvSpPr>
          <p:cNvPr id="5" name="矩形 3"/>
          <p:cNvSpPr>
            <a:spLocks noChangeArrowheads="1"/>
          </p:cNvSpPr>
          <p:nvPr/>
        </p:nvSpPr>
        <p:spPr bwMode="auto">
          <a:xfrm>
            <a:off x="5035138" y="1898571"/>
            <a:ext cx="3990109" cy="2400657"/>
          </a:xfrm>
          <a:prstGeom prst="rect">
            <a:avLst/>
          </a:prstGeom>
          <a:noFill/>
          <a:ln w="9525">
            <a:noFill/>
            <a:miter lim="800000"/>
            <a:headEnd/>
            <a:tailEnd/>
          </a:ln>
        </p:spPr>
        <p:txBody>
          <a:bodyPr wrap="square">
            <a:spAutoFit/>
          </a:bodyPr>
          <a:lstStyle/>
          <a:p>
            <a:pPr marL="342900" indent="-342900">
              <a:lnSpc>
                <a:spcPct val="150000"/>
              </a:lnSpc>
              <a:buFont typeface="Wingdings" panose="05000000000000000000" pitchFamily="2" charset="2"/>
              <a:buChar char="n"/>
            </a:pPr>
            <a:r>
              <a:rPr lang="zh-CN" altLang="en-US" sz="2000" dirty="0">
                <a:latin typeface="微软雅黑"/>
                <a:ea typeface="微软雅黑"/>
                <a:cs typeface="微软雅黑"/>
              </a:rPr>
              <a:t>左侧代码显示了一个典型的</a:t>
            </a:r>
            <a:r>
              <a:rPr lang="en-US" altLang="zh-CN" sz="2000" dirty="0" err="1">
                <a:latin typeface="微软雅黑"/>
                <a:ea typeface="微软雅黑"/>
                <a:cs typeface="微软雅黑"/>
              </a:rPr>
              <a:t>nesC</a:t>
            </a:r>
            <a:r>
              <a:rPr lang="zh-CN" altLang="en-US" sz="2000" dirty="0">
                <a:latin typeface="微软雅黑"/>
                <a:ea typeface="微软雅黑"/>
                <a:cs typeface="微软雅黑"/>
              </a:rPr>
              <a:t>配置文件。它必须指定当前程序使用了哪些组件。例如该程序使用了</a:t>
            </a:r>
            <a:r>
              <a:rPr lang="en-US" altLang="zh-CN" sz="2000" dirty="0" err="1">
                <a:latin typeface="微软雅黑"/>
                <a:ea typeface="微软雅黑"/>
                <a:cs typeface="微软雅黑"/>
              </a:rPr>
              <a:t>MainC</a:t>
            </a:r>
            <a:r>
              <a:rPr lang="zh-CN" altLang="en-US" sz="2000" dirty="0">
                <a:latin typeface="微软雅黑"/>
                <a:ea typeface="微软雅黑"/>
                <a:cs typeface="微软雅黑"/>
              </a:rPr>
              <a:t>，</a:t>
            </a:r>
            <a:r>
              <a:rPr lang="en-US" altLang="zh-CN" sz="2000" dirty="0" smtClean="0">
                <a:latin typeface="微软雅黑"/>
                <a:ea typeface="微软雅黑"/>
                <a:cs typeface="微软雅黑"/>
              </a:rPr>
              <a:t>BlinkC</a:t>
            </a:r>
            <a:r>
              <a:rPr lang="zh-CN" altLang="en-US" sz="2000" dirty="0" smtClean="0">
                <a:latin typeface="微软雅黑"/>
                <a:ea typeface="微软雅黑"/>
                <a:cs typeface="微软雅黑"/>
              </a:rPr>
              <a:t>，</a:t>
            </a:r>
            <a:r>
              <a:rPr lang="en-US" altLang="zh-CN" sz="2000" dirty="0" err="1">
                <a:latin typeface="微软雅黑"/>
                <a:ea typeface="微软雅黑"/>
                <a:cs typeface="微软雅黑"/>
              </a:rPr>
              <a:t>LedsC</a:t>
            </a:r>
            <a:r>
              <a:rPr lang="zh-CN" altLang="en-US" sz="2000" dirty="0">
                <a:latin typeface="微软雅黑"/>
                <a:ea typeface="微软雅黑"/>
                <a:cs typeface="微软雅黑"/>
              </a:rPr>
              <a:t>和</a:t>
            </a:r>
            <a:r>
              <a:rPr lang="en-US" altLang="zh-CN" sz="2000" dirty="0" err="1">
                <a:latin typeface="微软雅黑"/>
                <a:ea typeface="微软雅黑"/>
                <a:cs typeface="微软雅黑"/>
              </a:rPr>
              <a:t>TimerC</a:t>
            </a:r>
            <a:r>
              <a:rPr lang="zh-CN" altLang="en-US" sz="2000" dirty="0">
                <a:latin typeface="微软雅黑"/>
                <a:ea typeface="微软雅黑"/>
                <a:cs typeface="微软雅黑"/>
              </a:rPr>
              <a:t>组件</a:t>
            </a:r>
            <a:r>
              <a:rPr lang="zh-CN" altLang="en-US" sz="2000" dirty="0" smtClean="0">
                <a:latin typeface="微软雅黑"/>
                <a:ea typeface="微软雅黑"/>
                <a:cs typeface="微软雅黑"/>
              </a:rPr>
              <a:t>。</a:t>
            </a:r>
            <a:endParaRPr lang="zh-CN" altLang="en-US" sz="2000" dirty="0">
              <a:latin typeface="微软雅黑"/>
              <a:ea typeface="微软雅黑"/>
              <a:cs typeface="微软雅黑"/>
            </a:endParaRPr>
          </a:p>
        </p:txBody>
      </p:sp>
      <p:sp>
        <p:nvSpPr>
          <p:cNvPr id="6" name="Text Box 5"/>
          <p:cNvSpPr txBox="1">
            <a:spLocks noChangeArrowheads="1"/>
          </p:cNvSpPr>
          <p:nvPr/>
        </p:nvSpPr>
        <p:spPr bwMode="auto">
          <a:xfrm>
            <a:off x="503795" y="1432790"/>
            <a:ext cx="4392549" cy="3372846"/>
          </a:xfrm>
          <a:prstGeom prst="rect">
            <a:avLst/>
          </a:prstGeom>
          <a:noFill/>
          <a:ln w="15875">
            <a:solidFill>
              <a:schemeClr val="tx1"/>
            </a:solidFill>
            <a:miter lim="800000"/>
            <a:headEnd/>
            <a:tailEnd/>
          </a:ln>
        </p:spPr>
        <p:txBody>
          <a:bodyPr wrap="none">
            <a:spAutoFit/>
          </a:bodyPr>
          <a:lstStyle/>
          <a:p>
            <a:pPr>
              <a:lnSpc>
                <a:spcPct val="150000"/>
              </a:lnSpc>
              <a:defRPr/>
            </a:pPr>
            <a:r>
              <a:rPr lang="en-US" altLang="zh-CN" sz="1600" dirty="0">
                <a:latin typeface="微软雅黑"/>
                <a:ea typeface="微软雅黑"/>
                <a:cs typeface="微软雅黑"/>
              </a:rPr>
              <a:t>// </a:t>
            </a:r>
            <a:r>
              <a:rPr lang="en-US" altLang="zh-CN" sz="1600" dirty="0" err="1">
                <a:latin typeface="微软雅黑"/>
                <a:ea typeface="微软雅黑"/>
                <a:cs typeface="微软雅黑"/>
              </a:rPr>
              <a:t>BlinkCApp.nc</a:t>
            </a:r>
            <a:endParaRPr lang="en-US" altLang="zh-CN" sz="1600" dirty="0">
              <a:latin typeface="微软雅黑"/>
              <a:ea typeface="微软雅黑"/>
              <a:cs typeface="微软雅黑"/>
            </a:endParaRPr>
          </a:p>
          <a:p>
            <a:pPr>
              <a:lnSpc>
                <a:spcPct val="150000"/>
              </a:lnSpc>
              <a:defRPr/>
            </a:pPr>
            <a:r>
              <a:rPr lang="en-US" altLang="zh-CN" sz="1600" dirty="0">
                <a:latin typeface="微软雅黑"/>
                <a:ea typeface="微软雅黑"/>
                <a:cs typeface="微软雅黑"/>
              </a:rPr>
              <a:t>configuration </a:t>
            </a:r>
            <a:r>
              <a:rPr lang="en-US" altLang="zh-CN" sz="1600" dirty="0" err="1">
                <a:latin typeface="微软雅黑"/>
                <a:ea typeface="微软雅黑"/>
                <a:cs typeface="微软雅黑"/>
              </a:rPr>
              <a:t>BlinkAppC</a:t>
            </a:r>
            <a:r>
              <a:rPr lang="en-US" altLang="zh-CN" sz="1600" dirty="0">
                <a:latin typeface="微软雅黑"/>
                <a:ea typeface="微软雅黑"/>
                <a:cs typeface="微软雅黑"/>
              </a:rPr>
              <a:t> {}</a:t>
            </a:r>
          </a:p>
          <a:p>
            <a:pPr>
              <a:lnSpc>
                <a:spcPct val="150000"/>
              </a:lnSpc>
              <a:defRPr/>
            </a:pPr>
            <a:r>
              <a:rPr lang="en-US" altLang="zh-CN" sz="1600" dirty="0">
                <a:latin typeface="微软雅黑"/>
                <a:ea typeface="微软雅黑"/>
                <a:cs typeface="微软雅黑"/>
              </a:rPr>
              <a:t>implementation {</a:t>
            </a:r>
          </a:p>
          <a:p>
            <a:pPr>
              <a:lnSpc>
                <a:spcPct val="150000"/>
              </a:lnSpc>
              <a:defRPr/>
            </a:pPr>
            <a:r>
              <a:rPr lang="en-US" altLang="zh-CN" sz="1600" dirty="0">
                <a:latin typeface="微软雅黑"/>
                <a:ea typeface="微软雅黑"/>
                <a:cs typeface="微软雅黑"/>
              </a:rPr>
              <a:t>  components </a:t>
            </a:r>
            <a:r>
              <a:rPr lang="en-US" altLang="zh-CN" sz="1600" dirty="0" err="1">
                <a:latin typeface="微软雅黑"/>
                <a:ea typeface="微软雅黑"/>
                <a:cs typeface="微软雅黑"/>
              </a:rPr>
              <a:t>MainC</a:t>
            </a:r>
            <a:r>
              <a:rPr lang="en-US" altLang="zh-CN" sz="1600" dirty="0">
                <a:latin typeface="微软雅黑"/>
                <a:ea typeface="微软雅黑"/>
                <a:cs typeface="微软雅黑"/>
              </a:rPr>
              <a:t>, BlinkC, </a:t>
            </a:r>
            <a:r>
              <a:rPr lang="en-US" altLang="zh-CN" sz="1600" dirty="0" err="1">
                <a:latin typeface="微软雅黑"/>
                <a:ea typeface="微软雅黑"/>
                <a:cs typeface="微软雅黑"/>
              </a:rPr>
              <a:t>LedsC</a:t>
            </a:r>
            <a:r>
              <a:rPr lang="en-US" altLang="zh-CN" sz="1600" dirty="0">
                <a:latin typeface="微软雅黑"/>
                <a:ea typeface="微软雅黑"/>
                <a:cs typeface="微软雅黑"/>
              </a:rPr>
              <a:t>;</a:t>
            </a:r>
          </a:p>
          <a:p>
            <a:pPr>
              <a:lnSpc>
                <a:spcPct val="150000"/>
              </a:lnSpc>
              <a:defRPr/>
            </a:pPr>
            <a:r>
              <a:rPr lang="en-US" altLang="zh-CN" sz="1600" dirty="0">
                <a:latin typeface="微软雅黑"/>
                <a:ea typeface="微软雅黑"/>
                <a:cs typeface="微软雅黑"/>
              </a:rPr>
              <a:t>  components new </a:t>
            </a:r>
            <a:r>
              <a:rPr lang="en-US" altLang="zh-CN" sz="1600" dirty="0" err="1">
                <a:latin typeface="微软雅黑"/>
                <a:ea typeface="微软雅黑"/>
                <a:cs typeface="微软雅黑"/>
              </a:rPr>
              <a:t>TimerMilliC</a:t>
            </a:r>
            <a:r>
              <a:rPr lang="en-US" altLang="zh-CN" sz="1600" dirty="0">
                <a:latin typeface="微软雅黑"/>
                <a:ea typeface="微软雅黑"/>
                <a:cs typeface="微软雅黑"/>
              </a:rPr>
              <a:t>() as </a:t>
            </a:r>
            <a:r>
              <a:rPr lang="en-US" altLang="zh-CN" sz="1600" dirty="0" err="1">
                <a:latin typeface="微软雅黑"/>
                <a:ea typeface="微软雅黑"/>
                <a:cs typeface="微软雅黑"/>
              </a:rPr>
              <a:t>TimerC</a:t>
            </a:r>
            <a:r>
              <a:rPr lang="en-US" altLang="zh-CN" sz="1600" dirty="0">
                <a:latin typeface="微软雅黑"/>
                <a:ea typeface="微软雅黑"/>
                <a:cs typeface="微软雅黑"/>
              </a:rPr>
              <a:t>;</a:t>
            </a:r>
          </a:p>
          <a:p>
            <a:pPr>
              <a:lnSpc>
                <a:spcPct val="150000"/>
              </a:lnSpc>
              <a:defRPr/>
            </a:pPr>
            <a:r>
              <a:rPr lang="en-US" altLang="zh-CN" sz="1600" dirty="0">
                <a:latin typeface="微软雅黑"/>
                <a:ea typeface="微软雅黑"/>
                <a:cs typeface="微软雅黑"/>
              </a:rPr>
              <a:t>  BlinkC -&gt; </a:t>
            </a:r>
            <a:r>
              <a:rPr lang="en-US" altLang="zh-CN" sz="1600" dirty="0" err="1">
                <a:latin typeface="微软雅黑"/>
                <a:ea typeface="微软雅黑"/>
                <a:cs typeface="微软雅黑"/>
              </a:rPr>
              <a:t>MainC.Boot</a:t>
            </a:r>
            <a:r>
              <a:rPr lang="en-US" altLang="zh-CN" sz="1600" dirty="0">
                <a:latin typeface="微软雅黑"/>
                <a:ea typeface="微软雅黑"/>
                <a:cs typeface="微软雅黑"/>
              </a:rPr>
              <a:t>;</a:t>
            </a:r>
          </a:p>
          <a:p>
            <a:pPr>
              <a:lnSpc>
                <a:spcPct val="150000"/>
              </a:lnSpc>
              <a:defRPr/>
            </a:pPr>
            <a:r>
              <a:rPr lang="en-US" altLang="zh-CN" sz="1600" dirty="0">
                <a:latin typeface="微软雅黑"/>
                <a:ea typeface="微软雅黑"/>
                <a:cs typeface="微软雅黑"/>
              </a:rPr>
              <a:t>  </a:t>
            </a:r>
            <a:r>
              <a:rPr lang="en-US" altLang="zh-CN" sz="1600" dirty="0" err="1">
                <a:latin typeface="微软雅黑"/>
                <a:ea typeface="微软雅黑"/>
                <a:cs typeface="微软雅黑"/>
              </a:rPr>
              <a:t>BlinkC.Timer</a:t>
            </a:r>
            <a:r>
              <a:rPr lang="en-US" altLang="zh-CN" sz="1600" dirty="0">
                <a:latin typeface="微软雅黑"/>
                <a:ea typeface="微软雅黑"/>
                <a:cs typeface="微软雅黑"/>
              </a:rPr>
              <a:t> -&gt; </a:t>
            </a:r>
            <a:r>
              <a:rPr lang="en-US" altLang="zh-CN" sz="1600" dirty="0" err="1">
                <a:latin typeface="微软雅黑"/>
                <a:ea typeface="微软雅黑"/>
                <a:cs typeface="微软雅黑"/>
              </a:rPr>
              <a:t>TimerC</a:t>
            </a:r>
            <a:r>
              <a:rPr lang="en-US" altLang="zh-CN" sz="1600" dirty="0">
                <a:latin typeface="微软雅黑"/>
                <a:ea typeface="微软雅黑"/>
                <a:cs typeface="微软雅黑"/>
              </a:rPr>
              <a:t>;</a:t>
            </a:r>
          </a:p>
          <a:p>
            <a:pPr>
              <a:lnSpc>
                <a:spcPct val="150000"/>
              </a:lnSpc>
              <a:defRPr/>
            </a:pPr>
            <a:r>
              <a:rPr lang="en-US" altLang="zh-CN" sz="1600" dirty="0">
                <a:latin typeface="微软雅黑"/>
                <a:ea typeface="微软雅黑"/>
                <a:cs typeface="微软雅黑"/>
              </a:rPr>
              <a:t>  </a:t>
            </a:r>
            <a:r>
              <a:rPr lang="en-US" altLang="zh-CN" sz="1600" dirty="0" err="1">
                <a:latin typeface="微软雅黑"/>
                <a:ea typeface="微软雅黑"/>
                <a:cs typeface="微软雅黑"/>
              </a:rPr>
              <a:t>BlinkC.Leds</a:t>
            </a:r>
            <a:r>
              <a:rPr lang="en-US" altLang="zh-CN" sz="1600" dirty="0">
                <a:latin typeface="微软雅黑"/>
                <a:ea typeface="微软雅黑"/>
                <a:cs typeface="微软雅黑"/>
              </a:rPr>
              <a:t> -&gt; </a:t>
            </a:r>
            <a:r>
              <a:rPr lang="en-US" altLang="zh-CN" sz="1600" dirty="0" err="1">
                <a:latin typeface="微软雅黑"/>
                <a:ea typeface="微软雅黑"/>
                <a:cs typeface="微软雅黑"/>
              </a:rPr>
              <a:t>LedsC</a:t>
            </a:r>
            <a:r>
              <a:rPr lang="en-US" altLang="zh-CN" sz="1600" dirty="0">
                <a:latin typeface="微软雅黑"/>
                <a:ea typeface="微软雅黑"/>
                <a:cs typeface="微软雅黑"/>
              </a:rPr>
              <a:t>;</a:t>
            </a:r>
          </a:p>
          <a:p>
            <a:pPr>
              <a:lnSpc>
                <a:spcPct val="150000"/>
              </a:lnSpc>
              <a:defRPr/>
            </a:pPr>
            <a:r>
              <a:rPr lang="en-US" altLang="zh-CN" sz="1600" dirty="0">
                <a:latin typeface="微软雅黑"/>
                <a:ea typeface="微软雅黑"/>
                <a:cs typeface="微软雅黑"/>
              </a:rPr>
              <a:t>}</a:t>
            </a:r>
          </a:p>
        </p:txBody>
      </p:sp>
      <p:sp>
        <p:nvSpPr>
          <p:cNvPr id="7" name="矩形 3"/>
          <p:cNvSpPr>
            <a:spLocks noChangeArrowheads="1"/>
          </p:cNvSpPr>
          <p:nvPr/>
        </p:nvSpPr>
        <p:spPr bwMode="auto">
          <a:xfrm>
            <a:off x="307396" y="4855618"/>
            <a:ext cx="8394124" cy="1800493"/>
          </a:xfrm>
          <a:prstGeom prst="rect">
            <a:avLst/>
          </a:prstGeom>
          <a:noFill/>
          <a:ln w="9525">
            <a:noFill/>
            <a:miter lim="800000"/>
            <a:headEnd/>
            <a:tailEnd/>
          </a:ln>
        </p:spPr>
        <p:txBody>
          <a:bodyPr wrap="square">
            <a:spAutoFit/>
          </a:bodyPr>
          <a:lstStyle/>
          <a:p>
            <a:pPr marL="342900" indent="-342900">
              <a:lnSpc>
                <a:spcPct val="150000"/>
              </a:lnSpc>
              <a:buFont typeface="Wingdings" panose="05000000000000000000" pitchFamily="2" charset="2"/>
              <a:buChar char="n"/>
            </a:pPr>
            <a:r>
              <a:rPr lang="en-US" altLang="zh-CN" sz="2000" dirty="0" smtClean="0">
                <a:latin typeface="微软雅黑"/>
                <a:ea typeface="微软雅黑"/>
                <a:cs typeface="微软雅黑"/>
              </a:rPr>
              <a:t>BlinkC</a:t>
            </a:r>
            <a:r>
              <a:rPr lang="zh-CN" altLang="en-US" sz="2000" dirty="0">
                <a:latin typeface="微软雅黑"/>
                <a:ea typeface="微软雅黑"/>
                <a:cs typeface="微软雅黑"/>
              </a:rPr>
              <a:t>组件中使用的接口到底是由哪个组件提供</a:t>
            </a:r>
            <a:r>
              <a:rPr lang="zh-CN" altLang="en-US" sz="2000" dirty="0" smtClean="0">
                <a:latin typeface="微软雅黑"/>
                <a:ea typeface="微软雅黑"/>
                <a:cs typeface="微软雅黑"/>
              </a:rPr>
              <a:t>的</a:t>
            </a:r>
            <a:endParaRPr lang="en-US" altLang="zh-CN" sz="2000" dirty="0">
              <a:latin typeface="微软雅黑"/>
              <a:ea typeface="微软雅黑"/>
              <a:cs typeface="微软雅黑"/>
            </a:endParaRPr>
          </a:p>
          <a:p>
            <a:pPr marL="800100" lvl="1" indent="-342900">
              <a:lnSpc>
                <a:spcPct val="150000"/>
              </a:lnSpc>
              <a:buFont typeface="Arial" panose="020B0604020202020204" pitchFamily="34" charset="0"/>
              <a:buChar char="•"/>
            </a:pPr>
            <a:r>
              <a:rPr lang="en-US" altLang="zh-CN" dirty="0" smtClean="0">
                <a:latin typeface="微软雅黑"/>
                <a:ea typeface="微软雅黑"/>
                <a:cs typeface="微软雅黑"/>
              </a:rPr>
              <a:t>BlinkC</a:t>
            </a:r>
            <a:r>
              <a:rPr lang="zh-CN" altLang="en-US" dirty="0">
                <a:latin typeface="微软雅黑"/>
                <a:ea typeface="微软雅黑"/>
                <a:cs typeface="微软雅黑"/>
              </a:rPr>
              <a:t>组件使用的</a:t>
            </a:r>
            <a:r>
              <a:rPr lang="en-US" altLang="zh-CN" dirty="0">
                <a:latin typeface="微软雅黑"/>
                <a:ea typeface="微软雅黑"/>
                <a:cs typeface="微软雅黑"/>
              </a:rPr>
              <a:t>Boot</a:t>
            </a:r>
            <a:r>
              <a:rPr lang="zh-CN" altLang="en-US" dirty="0">
                <a:latin typeface="微软雅黑"/>
                <a:ea typeface="微软雅黑"/>
                <a:cs typeface="微软雅黑"/>
              </a:rPr>
              <a:t>接口由</a:t>
            </a:r>
            <a:r>
              <a:rPr lang="en-US" altLang="zh-CN" dirty="0" err="1">
                <a:latin typeface="微软雅黑"/>
                <a:ea typeface="微软雅黑"/>
                <a:cs typeface="微软雅黑"/>
              </a:rPr>
              <a:t>MainC</a:t>
            </a:r>
            <a:r>
              <a:rPr lang="zh-CN" altLang="en-US" dirty="0">
                <a:latin typeface="微软雅黑"/>
                <a:ea typeface="微软雅黑"/>
                <a:cs typeface="微软雅黑"/>
              </a:rPr>
              <a:t>组件</a:t>
            </a:r>
            <a:r>
              <a:rPr lang="zh-CN" altLang="en-US" dirty="0" smtClean="0">
                <a:latin typeface="微软雅黑"/>
                <a:ea typeface="微软雅黑"/>
                <a:cs typeface="微软雅黑"/>
              </a:rPr>
              <a:t>提供</a:t>
            </a:r>
            <a:endParaRPr lang="en-US" altLang="zh-CN" dirty="0" smtClean="0">
              <a:latin typeface="微软雅黑"/>
              <a:ea typeface="微软雅黑"/>
              <a:cs typeface="微软雅黑"/>
            </a:endParaRPr>
          </a:p>
          <a:p>
            <a:pPr marL="800100" lvl="1" indent="-342900">
              <a:lnSpc>
                <a:spcPct val="150000"/>
              </a:lnSpc>
              <a:buFont typeface="Arial" panose="020B0604020202020204" pitchFamily="34" charset="0"/>
              <a:buChar char="•"/>
            </a:pPr>
            <a:r>
              <a:rPr lang="en-US" altLang="zh-CN" dirty="0" smtClean="0">
                <a:latin typeface="微软雅黑"/>
                <a:ea typeface="微软雅黑"/>
                <a:cs typeface="微软雅黑"/>
              </a:rPr>
              <a:t>BlinkC</a:t>
            </a:r>
            <a:r>
              <a:rPr lang="zh-CN" altLang="en-US" dirty="0">
                <a:latin typeface="微软雅黑"/>
                <a:ea typeface="微软雅黑"/>
                <a:cs typeface="微软雅黑"/>
              </a:rPr>
              <a:t>组件使用的</a:t>
            </a:r>
            <a:r>
              <a:rPr lang="en-US" altLang="zh-CN" dirty="0">
                <a:latin typeface="微软雅黑"/>
                <a:ea typeface="微软雅黑"/>
                <a:cs typeface="微软雅黑"/>
              </a:rPr>
              <a:t>Timer</a:t>
            </a:r>
            <a:r>
              <a:rPr lang="zh-CN" altLang="en-US" dirty="0">
                <a:latin typeface="微软雅黑"/>
                <a:ea typeface="微软雅黑"/>
                <a:cs typeface="微软雅黑"/>
              </a:rPr>
              <a:t>接口由</a:t>
            </a:r>
            <a:r>
              <a:rPr lang="en-US" altLang="zh-CN" dirty="0" err="1">
                <a:latin typeface="微软雅黑"/>
                <a:ea typeface="微软雅黑"/>
                <a:cs typeface="微软雅黑"/>
              </a:rPr>
              <a:t>TimerC</a:t>
            </a:r>
            <a:r>
              <a:rPr lang="zh-CN" altLang="en-US" dirty="0">
                <a:latin typeface="微软雅黑"/>
                <a:ea typeface="微软雅黑"/>
                <a:cs typeface="微软雅黑"/>
              </a:rPr>
              <a:t>组件</a:t>
            </a:r>
            <a:r>
              <a:rPr lang="zh-CN" altLang="en-US" dirty="0" smtClean="0">
                <a:latin typeface="微软雅黑"/>
                <a:ea typeface="微软雅黑"/>
                <a:cs typeface="微软雅黑"/>
              </a:rPr>
              <a:t>提供</a:t>
            </a:r>
            <a:endParaRPr lang="en-US" altLang="zh-CN" dirty="0" smtClean="0">
              <a:latin typeface="微软雅黑"/>
              <a:ea typeface="微软雅黑"/>
              <a:cs typeface="微软雅黑"/>
            </a:endParaRPr>
          </a:p>
          <a:p>
            <a:pPr marL="800100" lvl="1" indent="-342900">
              <a:lnSpc>
                <a:spcPct val="150000"/>
              </a:lnSpc>
              <a:buFont typeface="Arial" panose="020B0604020202020204" pitchFamily="34" charset="0"/>
              <a:buChar char="•"/>
            </a:pPr>
            <a:r>
              <a:rPr lang="en-US" altLang="zh-CN" dirty="0" smtClean="0">
                <a:latin typeface="微软雅黑"/>
                <a:ea typeface="微软雅黑"/>
                <a:cs typeface="微软雅黑"/>
              </a:rPr>
              <a:t>BlinkC</a:t>
            </a:r>
            <a:r>
              <a:rPr lang="zh-CN" altLang="en-US" dirty="0">
                <a:latin typeface="微软雅黑"/>
                <a:ea typeface="微软雅黑"/>
                <a:cs typeface="微软雅黑"/>
              </a:rPr>
              <a:t>组件使用的</a:t>
            </a:r>
            <a:r>
              <a:rPr lang="en-US" altLang="zh-CN" dirty="0" err="1">
                <a:latin typeface="微软雅黑"/>
                <a:ea typeface="微软雅黑"/>
                <a:cs typeface="微软雅黑"/>
              </a:rPr>
              <a:t>Leds</a:t>
            </a:r>
            <a:r>
              <a:rPr lang="zh-CN" altLang="en-US" dirty="0">
                <a:latin typeface="微软雅黑"/>
                <a:ea typeface="微软雅黑"/>
                <a:cs typeface="微软雅黑"/>
              </a:rPr>
              <a:t>接口由</a:t>
            </a:r>
            <a:r>
              <a:rPr lang="en-US" altLang="zh-CN" dirty="0" err="1">
                <a:latin typeface="微软雅黑"/>
                <a:ea typeface="微软雅黑"/>
                <a:cs typeface="微软雅黑"/>
              </a:rPr>
              <a:t>LedsC</a:t>
            </a:r>
            <a:r>
              <a:rPr lang="zh-CN" altLang="en-US" dirty="0">
                <a:latin typeface="微软雅黑"/>
                <a:ea typeface="微软雅黑"/>
                <a:cs typeface="微软雅黑"/>
              </a:rPr>
              <a:t>组件提供。</a:t>
            </a:r>
          </a:p>
        </p:txBody>
      </p:sp>
    </p:spTree>
    <p:extLst>
      <p:ext uri="{BB962C8B-B14F-4D97-AF65-F5344CB8AC3E}">
        <p14:creationId xmlns:p14="http://schemas.microsoft.com/office/powerpoint/2010/main" val="41592917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7886700" cy="4173393"/>
          </a:xfrm>
        </p:spPr>
        <p:txBody>
          <a:bodyPr>
            <a:normAutofit/>
          </a:bodyPr>
          <a:lstStyle/>
          <a:p>
            <a:pPr>
              <a:lnSpc>
                <a:spcPct val="150000"/>
              </a:lnSpc>
              <a:spcBef>
                <a:spcPts val="0"/>
              </a:spcBef>
              <a:buFont typeface="Wingdings" panose="05000000000000000000" pitchFamily="2" charset="2"/>
              <a:buChar char="n"/>
            </a:pPr>
            <a:r>
              <a:rPr lang="en-US" altLang="zh-CN" dirty="0" smtClean="0">
                <a:latin typeface="微软雅黑"/>
                <a:ea typeface="微软雅黑"/>
                <a:cs typeface="微软雅黑"/>
              </a:rPr>
              <a:t> TinyOS</a:t>
            </a:r>
            <a:r>
              <a:rPr lang="zh-CN" altLang="en-US" dirty="0">
                <a:latin typeface="微软雅黑"/>
                <a:ea typeface="微软雅黑"/>
                <a:cs typeface="微软雅黑"/>
              </a:rPr>
              <a:t>任务调度</a:t>
            </a:r>
          </a:p>
          <a:p>
            <a:pPr lvl="1">
              <a:lnSpc>
                <a:spcPct val="150000"/>
              </a:lnSpc>
              <a:spcBef>
                <a:spcPts val="0"/>
              </a:spcBef>
              <a:buFont typeface="Arial" charset="0"/>
              <a:buChar char="•"/>
            </a:pPr>
            <a:r>
              <a:rPr lang="en-US" altLang="zh-CN" sz="2400" dirty="0" err="1">
                <a:latin typeface="微软雅黑"/>
                <a:ea typeface="微软雅黑"/>
                <a:cs typeface="微软雅黑"/>
              </a:rPr>
              <a:t>TinyOS</a:t>
            </a:r>
            <a:r>
              <a:rPr lang="zh-CN" altLang="en-US" sz="2400" dirty="0">
                <a:latin typeface="微软雅黑"/>
                <a:ea typeface="微软雅黑"/>
                <a:cs typeface="微软雅黑"/>
              </a:rPr>
              <a:t>核心使用了事件驱动的</a:t>
            </a:r>
            <a:r>
              <a:rPr lang="zh-CN" altLang="en-US" sz="2400" b="1" dirty="0">
                <a:solidFill>
                  <a:srgbClr val="FF0000"/>
                </a:solidFill>
                <a:latin typeface="微软雅黑"/>
                <a:ea typeface="微软雅黑"/>
                <a:cs typeface="微软雅黑"/>
              </a:rPr>
              <a:t>单线程</a:t>
            </a:r>
            <a:r>
              <a:rPr lang="zh-CN" altLang="en-US" sz="2400" dirty="0">
                <a:latin typeface="微软雅黑"/>
                <a:ea typeface="微软雅黑"/>
                <a:cs typeface="微软雅黑"/>
              </a:rPr>
              <a:t>任务调度机制，这和传统</a:t>
            </a:r>
            <a:r>
              <a:rPr lang="en-US" altLang="zh-CN" sz="2400" dirty="0">
                <a:latin typeface="微软雅黑"/>
                <a:ea typeface="微软雅黑"/>
                <a:cs typeface="微软雅黑"/>
              </a:rPr>
              <a:t>OS</a:t>
            </a:r>
            <a:r>
              <a:rPr lang="zh-CN" altLang="en-US" sz="2400" dirty="0">
                <a:latin typeface="微软雅黑"/>
                <a:ea typeface="微软雅黑"/>
                <a:cs typeface="微软雅黑"/>
              </a:rPr>
              <a:t>的多线程调度机制截然不同 </a:t>
            </a:r>
          </a:p>
          <a:p>
            <a:pPr lvl="1">
              <a:lnSpc>
                <a:spcPct val="150000"/>
              </a:lnSpc>
              <a:spcBef>
                <a:spcPts val="0"/>
              </a:spcBef>
              <a:buFont typeface="Arial" charset="0"/>
              <a:buChar char="•"/>
            </a:pPr>
            <a:r>
              <a:rPr lang="zh-CN" altLang="en-US" sz="2400" b="1" dirty="0">
                <a:solidFill>
                  <a:srgbClr val="FF0000"/>
                </a:solidFill>
                <a:latin typeface="微软雅黑"/>
                <a:ea typeface="微软雅黑"/>
                <a:cs typeface="微软雅黑"/>
              </a:rPr>
              <a:t>任何一个时刻，处理器只能执行一个任务</a:t>
            </a:r>
            <a:r>
              <a:rPr lang="zh-CN" altLang="en-US" sz="2400" dirty="0">
                <a:latin typeface="微软雅黑"/>
                <a:ea typeface="微软雅黑"/>
                <a:cs typeface="微软雅黑"/>
              </a:rPr>
              <a:t>。因此，如果当前正在执行一个任务，处理器必须等这个任务处理完毕，才能开始处理另一个任务 </a:t>
            </a:r>
          </a:p>
          <a:p>
            <a:pPr lvl="1">
              <a:lnSpc>
                <a:spcPct val="150000"/>
              </a:lnSpc>
              <a:spcBef>
                <a:spcPts val="0"/>
              </a:spcBef>
              <a:buFont typeface="Arial" charset="0"/>
              <a:buChar char="•"/>
            </a:pPr>
            <a:r>
              <a:rPr lang="zh-CN" altLang="en-US" sz="2400" dirty="0">
                <a:latin typeface="微软雅黑"/>
                <a:ea typeface="微软雅黑"/>
                <a:cs typeface="微软雅黑"/>
              </a:rPr>
              <a:t>在单个</a:t>
            </a:r>
            <a:r>
              <a:rPr lang="en-US" altLang="zh-CN" sz="2400" dirty="0">
                <a:latin typeface="微软雅黑"/>
                <a:ea typeface="微软雅黑"/>
                <a:cs typeface="微软雅黑"/>
              </a:rPr>
              <a:t>TinyOS</a:t>
            </a:r>
            <a:r>
              <a:rPr lang="zh-CN" altLang="en-US" sz="2400" dirty="0">
                <a:latin typeface="微软雅黑"/>
                <a:ea typeface="微软雅黑"/>
                <a:cs typeface="微软雅黑"/>
              </a:rPr>
              <a:t>任务中不能有</a:t>
            </a:r>
            <a:r>
              <a:rPr lang="en-US" altLang="zh-CN" sz="2400" dirty="0">
                <a:latin typeface="微软雅黑"/>
                <a:ea typeface="微软雅黑"/>
                <a:cs typeface="微软雅黑"/>
              </a:rPr>
              <a:t>IO</a:t>
            </a:r>
            <a:r>
              <a:rPr lang="zh-CN" altLang="en-US" sz="2400" dirty="0">
                <a:latin typeface="微软雅黑"/>
                <a:ea typeface="微软雅黑"/>
                <a:cs typeface="微软雅黑"/>
              </a:rPr>
              <a:t>等阻塞的调用 </a:t>
            </a:r>
            <a:endParaRPr lang="en-US" altLang="zh-CN" sz="2400" dirty="0">
              <a:latin typeface="微软雅黑"/>
              <a:ea typeface="微软雅黑"/>
              <a:cs typeface="微软雅黑"/>
            </a:endParaRPr>
          </a:p>
          <a:p>
            <a:pPr>
              <a:lnSpc>
                <a:spcPct val="150000"/>
              </a:lnSpc>
              <a:spcBef>
                <a:spcPts val="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39</a:t>
            </a:fld>
            <a:endParaRPr lang="zh-CN" altLang="en-US" dirty="0"/>
          </a:p>
        </p:txBody>
      </p:sp>
      <p:sp>
        <p:nvSpPr>
          <p:cNvPr id="4" name="标题 3"/>
          <p:cNvSpPr>
            <a:spLocks noGrp="1"/>
          </p:cNvSpPr>
          <p:nvPr>
            <p:ph type="title"/>
          </p:nvPr>
        </p:nvSpPr>
        <p:spPr/>
        <p:txBody>
          <a:bodyPr/>
          <a:lstStyle/>
          <a:p>
            <a:r>
              <a:rPr kumimoji="1" lang="en-US" altLang="zh-CN" dirty="0" smtClean="0"/>
              <a:t>TinyOS</a:t>
            </a:r>
            <a:r>
              <a:rPr kumimoji="1" lang="zh-CN" altLang="en-US" dirty="0" smtClean="0"/>
              <a:t>（续）</a:t>
            </a:r>
            <a:endParaRPr kumimoji="1" lang="zh-CN" altLang="en-US" dirty="0"/>
          </a:p>
        </p:txBody>
      </p:sp>
    </p:spTree>
    <p:extLst>
      <p:ext uri="{BB962C8B-B14F-4D97-AF65-F5344CB8AC3E}">
        <p14:creationId xmlns:p14="http://schemas.microsoft.com/office/powerpoint/2010/main" val="21060708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35296"/>
            <a:ext cx="7886700" cy="2245498"/>
          </a:xfrm>
        </p:spPr>
        <p:txBody>
          <a:bodyPr>
            <a:noAutofit/>
          </a:bodyPr>
          <a:lstStyle/>
          <a:p>
            <a:pPr>
              <a:lnSpc>
                <a:spcPct val="150000"/>
              </a:lnSpc>
              <a:buFont typeface="Wingdings" panose="05000000000000000000" pitchFamily="2" charset="2"/>
              <a:buChar char="n"/>
            </a:pPr>
            <a:r>
              <a:rPr lang="zh-CN" altLang="en-US" dirty="0" smtClean="0">
                <a:latin typeface="微软雅黑"/>
                <a:ea typeface="微软雅黑"/>
                <a:cs typeface="微软雅黑"/>
              </a:rPr>
              <a:t> 定义</a:t>
            </a:r>
            <a:endParaRPr lang="en-US" altLang="zh-CN" dirty="0">
              <a:latin typeface="微软雅黑"/>
              <a:ea typeface="微软雅黑"/>
              <a:cs typeface="微软雅黑"/>
            </a:endParaRPr>
          </a:p>
          <a:p>
            <a:pPr marL="457200" lvl="1" indent="0" algn="just">
              <a:lnSpc>
                <a:spcPct val="150000"/>
              </a:lnSpc>
              <a:buNone/>
            </a:pPr>
            <a:r>
              <a:rPr lang="zh-CN" altLang="en-US" sz="2200" dirty="0">
                <a:latin typeface="微软雅黑"/>
                <a:ea typeface="微软雅黑"/>
                <a:cs typeface="微软雅黑"/>
              </a:rPr>
              <a:t>我国国家标准（</a:t>
            </a:r>
            <a:r>
              <a:rPr lang="en-US" altLang="zh-CN" sz="2200" dirty="0">
                <a:latin typeface="微软雅黑"/>
                <a:ea typeface="微软雅黑"/>
                <a:cs typeface="微软雅黑"/>
              </a:rPr>
              <a:t>GB7665-2005</a:t>
            </a:r>
            <a:r>
              <a:rPr lang="zh-CN" altLang="en-US" sz="2200" dirty="0">
                <a:latin typeface="微软雅黑"/>
                <a:ea typeface="微软雅黑"/>
                <a:cs typeface="微软雅黑"/>
              </a:rPr>
              <a:t>）对</a:t>
            </a:r>
            <a:r>
              <a:rPr lang="zh-CN" altLang="en-US" sz="2200" b="1" dirty="0">
                <a:solidFill>
                  <a:srgbClr val="FF0000"/>
                </a:solidFill>
                <a:latin typeface="微软雅黑"/>
                <a:ea typeface="微软雅黑"/>
                <a:cs typeface="微软雅黑"/>
              </a:rPr>
              <a:t>传感器</a:t>
            </a:r>
            <a:r>
              <a:rPr lang="zh-CN" altLang="en-US" sz="2200" dirty="0">
                <a:latin typeface="微软雅黑"/>
                <a:ea typeface="微软雅黑"/>
                <a:cs typeface="微软雅黑"/>
              </a:rPr>
              <a:t>的定义是：“</a:t>
            </a:r>
            <a:r>
              <a:rPr lang="zh-CN" altLang="en-US" sz="2200" dirty="0">
                <a:solidFill>
                  <a:schemeClr val="tx2"/>
                </a:solidFill>
                <a:latin typeface="微软雅黑"/>
                <a:ea typeface="微软雅黑"/>
                <a:cs typeface="微软雅黑"/>
              </a:rPr>
              <a:t>能</a:t>
            </a:r>
            <a:r>
              <a:rPr lang="zh-CN" altLang="en-US" sz="2200" u="sng" dirty="0">
                <a:solidFill>
                  <a:schemeClr val="tx2"/>
                </a:solidFill>
                <a:latin typeface="微软雅黑"/>
                <a:ea typeface="微软雅黑"/>
                <a:cs typeface="微软雅黑"/>
              </a:rPr>
              <a:t>感受被测量</a:t>
            </a:r>
            <a:r>
              <a:rPr lang="zh-CN" altLang="en-US" sz="2200" dirty="0">
                <a:solidFill>
                  <a:schemeClr val="tx2"/>
                </a:solidFill>
                <a:latin typeface="微软雅黑"/>
                <a:ea typeface="微软雅黑"/>
                <a:cs typeface="微软雅黑"/>
              </a:rPr>
              <a:t>并按照一定的规律</a:t>
            </a:r>
            <a:r>
              <a:rPr lang="zh-CN" altLang="en-US" sz="2200" u="sng" dirty="0">
                <a:solidFill>
                  <a:schemeClr val="tx2"/>
                </a:solidFill>
                <a:latin typeface="微软雅黑"/>
                <a:ea typeface="微软雅黑"/>
                <a:cs typeface="微软雅黑"/>
              </a:rPr>
              <a:t>转换成可用输出信号</a:t>
            </a:r>
            <a:r>
              <a:rPr lang="zh-CN" altLang="en-US" sz="2200" dirty="0">
                <a:solidFill>
                  <a:schemeClr val="tx2"/>
                </a:solidFill>
                <a:latin typeface="微软雅黑"/>
                <a:ea typeface="微软雅黑"/>
                <a:cs typeface="微软雅黑"/>
              </a:rPr>
              <a:t>的器件或装置</a:t>
            </a:r>
            <a:r>
              <a:rPr lang="zh-CN" altLang="en-US" sz="2200" dirty="0">
                <a:latin typeface="微软雅黑"/>
                <a:ea typeface="微软雅黑"/>
                <a:cs typeface="微软雅黑"/>
              </a:rPr>
              <a:t>”</a:t>
            </a:r>
            <a:r>
              <a:rPr lang="zh-CN" altLang="en-US" sz="2200" dirty="0" smtClean="0">
                <a:latin typeface="微软雅黑"/>
                <a:ea typeface="微软雅黑"/>
                <a:cs typeface="微软雅黑"/>
              </a:rPr>
              <a:t>。</a:t>
            </a:r>
            <a:endParaRPr lang="en-US" altLang="zh-CN" sz="22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概述</a:t>
            </a:r>
            <a:endParaRPr kumimoji="1" lang="zh-CN" altLang="en-US" dirty="0"/>
          </a:p>
        </p:txBody>
      </p:sp>
      <p:graphicFrame>
        <p:nvGraphicFramePr>
          <p:cNvPr id="5" name="Object 3"/>
          <p:cNvGraphicFramePr>
            <a:graphicFrameLocks noChangeAspect="1"/>
          </p:cNvGraphicFramePr>
          <p:nvPr>
            <p:extLst/>
          </p:nvPr>
        </p:nvGraphicFramePr>
        <p:xfrm>
          <a:off x="1715294" y="5807558"/>
          <a:ext cx="5713412" cy="587375"/>
        </p:xfrm>
        <a:graphic>
          <a:graphicData uri="http://schemas.openxmlformats.org/presentationml/2006/ole">
            <mc:AlternateContent xmlns:mc="http://schemas.openxmlformats.org/markup-compatibility/2006">
              <mc:Choice xmlns:v="urn:schemas-microsoft-com:vml" Requires="v">
                <p:oleObj spid="_x0000_s8268" name="Visio" r:id="rId4" imgW="3627180" imgH="373092" progId="Visio.Drawing.11">
                  <p:embed/>
                </p:oleObj>
              </mc:Choice>
              <mc:Fallback>
                <p:oleObj name="Visio" r:id="rId4" imgW="3627180" imgH="373092" progId="Visio.Drawing.11">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294" y="5807558"/>
                        <a:ext cx="5713412" cy="587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内容占位符 1"/>
          <p:cNvSpPr txBox="1">
            <a:spLocks/>
          </p:cNvSpPr>
          <p:nvPr/>
        </p:nvSpPr>
        <p:spPr>
          <a:xfrm>
            <a:off x="628650" y="3597151"/>
            <a:ext cx="7886700" cy="2194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n"/>
            </a:pPr>
            <a:r>
              <a:rPr lang="zh-CN" altLang="en-US" dirty="0" smtClean="0">
                <a:latin typeface="微软雅黑"/>
                <a:ea typeface="微软雅黑"/>
                <a:cs typeface="微软雅黑"/>
              </a:rPr>
              <a:t> 传感器一般由</a:t>
            </a:r>
            <a:r>
              <a:rPr lang="zh-CN" altLang="en-US" b="1" dirty="0" smtClean="0">
                <a:solidFill>
                  <a:srgbClr val="FF0000"/>
                </a:solidFill>
                <a:latin typeface="微软雅黑"/>
                <a:ea typeface="微软雅黑"/>
                <a:cs typeface="微软雅黑"/>
              </a:rPr>
              <a:t>敏感元件</a:t>
            </a:r>
            <a:r>
              <a:rPr lang="zh-CN" altLang="en-US" dirty="0" smtClean="0">
                <a:latin typeface="微软雅黑"/>
                <a:ea typeface="微软雅黑"/>
                <a:cs typeface="微软雅黑"/>
              </a:rPr>
              <a:t>、</a:t>
            </a:r>
            <a:r>
              <a:rPr lang="zh-CN" altLang="en-US" b="1" dirty="0" smtClean="0">
                <a:solidFill>
                  <a:srgbClr val="FF0000"/>
                </a:solidFill>
                <a:latin typeface="微软雅黑"/>
                <a:ea typeface="微软雅黑"/>
                <a:cs typeface="微软雅黑"/>
              </a:rPr>
              <a:t>转换元件</a:t>
            </a:r>
            <a:r>
              <a:rPr lang="zh-CN" altLang="en-US" dirty="0" smtClean="0">
                <a:latin typeface="微软雅黑"/>
                <a:ea typeface="微软雅黑"/>
                <a:cs typeface="微软雅黑"/>
              </a:rPr>
              <a:t>和</a:t>
            </a:r>
            <a:r>
              <a:rPr lang="zh-CN" altLang="en-US" b="1" dirty="0" smtClean="0">
                <a:solidFill>
                  <a:srgbClr val="FF0000"/>
                </a:solidFill>
                <a:latin typeface="微软雅黑"/>
                <a:ea typeface="微软雅黑"/>
                <a:cs typeface="微软雅黑"/>
              </a:rPr>
              <a:t>基本电路</a:t>
            </a:r>
            <a:r>
              <a:rPr lang="zh-CN" altLang="en-US" dirty="0" smtClean="0">
                <a:latin typeface="微软雅黑"/>
                <a:ea typeface="微软雅黑"/>
                <a:cs typeface="微软雅黑"/>
              </a:rPr>
              <a:t>构成</a:t>
            </a:r>
            <a:endParaRPr lang="en-US" altLang="zh-CN" dirty="0" smtClean="0">
              <a:latin typeface="微软雅黑"/>
              <a:ea typeface="微软雅黑"/>
              <a:cs typeface="微软雅黑"/>
            </a:endParaRPr>
          </a:p>
          <a:p>
            <a:pPr lvl="1">
              <a:lnSpc>
                <a:spcPct val="150000"/>
              </a:lnSpc>
              <a:spcBef>
                <a:spcPts val="0"/>
              </a:spcBef>
              <a:buFont typeface="Arial" charset="0"/>
              <a:buChar char="•"/>
            </a:pPr>
            <a:r>
              <a:rPr lang="zh-CN" altLang="en-US" dirty="0" smtClean="0">
                <a:latin typeface="微软雅黑"/>
                <a:ea typeface="微软雅黑"/>
                <a:cs typeface="微软雅黑"/>
              </a:rPr>
              <a:t>敏感元件直接</a:t>
            </a:r>
            <a:r>
              <a:rPr lang="zh-CN" altLang="en-US" dirty="0">
                <a:latin typeface="微软雅黑"/>
                <a:ea typeface="微软雅黑"/>
                <a:cs typeface="微软雅黑"/>
              </a:rPr>
              <a:t>感受被测（物理）</a:t>
            </a:r>
            <a:r>
              <a:rPr lang="zh-CN" altLang="en-US" dirty="0" smtClean="0">
                <a:latin typeface="微软雅黑"/>
                <a:ea typeface="微软雅黑"/>
                <a:cs typeface="微软雅黑"/>
              </a:rPr>
              <a:t>量</a:t>
            </a:r>
            <a:endParaRPr lang="en-US" altLang="zh-CN" dirty="0" smtClean="0">
              <a:latin typeface="微软雅黑"/>
              <a:ea typeface="微软雅黑"/>
              <a:cs typeface="微软雅黑"/>
            </a:endParaRPr>
          </a:p>
          <a:p>
            <a:pPr lvl="1">
              <a:lnSpc>
                <a:spcPct val="150000"/>
              </a:lnSpc>
              <a:spcBef>
                <a:spcPts val="0"/>
              </a:spcBef>
              <a:buFont typeface="Arial" charset="0"/>
              <a:buChar char="•"/>
            </a:pPr>
            <a:r>
              <a:rPr lang="zh-CN" altLang="en-US" dirty="0" smtClean="0">
                <a:latin typeface="微软雅黑"/>
                <a:ea typeface="微软雅黑"/>
                <a:cs typeface="微软雅黑"/>
              </a:rPr>
              <a:t>转换</a:t>
            </a:r>
            <a:r>
              <a:rPr lang="zh-CN" altLang="en-US" dirty="0">
                <a:latin typeface="微软雅黑"/>
                <a:ea typeface="微软雅黑"/>
                <a:cs typeface="微软雅黑"/>
              </a:rPr>
              <a:t>元件将敏感元件的输出转成电路参量（如电压、电感等</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pPr lvl="1">
              <a:lnSpc>
                <a:spcPct val="150000"/>
              </a:lnSpc>
              <a:spcBef>
                <a:spcPts val="0"/>
              </a:spcBef>
              <a:buFont typeface="Arial" charset="0"/>
              <a:buChar char="•"/>
            </a:pPr>
            <a:r>
              <a:rPr lang="zh-CN" altLang="en-US" dirty="0" smtClean="0">
                <a:latin typeface="微软雅黑"/>
                <a:ea typeface="微软雅黑"/>
                <a:cs typeface="微软雅黑"/>
              </a:rPr>
              <a:t>基本</a:t>
            </a:r>
            <a:r>
              <a:rPr lang="zh-CN" altLang="en-US" dirty="0">
                <a:latin typeface="微软雅黑"/>
                <a:ea typeface="微软雅黑"/>
                <a:cs typeface="微软雅黑"/>
              </a:rPr>
              <a:t>电路将电路参量转换成电量输出</a:t>
            </a:r>
          </a:p>
        </p:txBody>
      </p:sp>
    </p:spTree>
    <p:extLst>
      <p:ext uri="{BB962C8B-B14F-4D97-AF65-F5344CB8AC3E}">
        <p14:creationId xmlns:p14="http://schemas.microsoft.com/office/powerpoint/2010/main" val="18092878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828800"/>
            <a:ext cx="8686800" cy="4495800"/>
          </a:xfrm>
        </p:spPr>
        <p:txBody>
          <a:bodyPr>
            <a:normAutofit/>
          </a:bodyPr>
          <a:lstStyle/>
          <a:p>
            <a:pPr>
              <a:lnSpc>
                <a:spcPct val="150000"/>
              </a:lnSpc>
            </a:pPr>
            <a:r>
              <a:rPr lang="en-US" altLang="zh-CN" dirty="0" err="1" smtClean="0">
                <a:latin typeface="微软雅黑"/>
                <a:ea typeface="微软雅黑"/>
                <a:cs typeface="微软雅黑"/>
              </a:rPr>
              <a:t>TinyOS</a:t>
            </a:r>
            <a:r>
              <a:rPr lang="zh-CN" altLang="en-US" dirty="0">
                <a:latin typeface="微软雅黑"/>
                <a:ea typeface="微软雅黑"/>
                <a:cs typeface="微软雅黑"/>
              </a:rPr>
              <a:t>关键服务</a:t>
            </a:r>
          </a:p>
          <a:p>
            <a:pPr lvl="1">
              <a:lnSpc>
                <a:spcPct val="150000"/>
              </a:lnSpc>
              <a:buFont typeface="Arial" charset="0"/>
              <a:buChar char="•"/>
            </a:pPr>
            <a:r>
              <a:rPr lang="en-US" dirty="0"/>
              <a:t>OS</a:t>
            </a:r>
            <a:r>
              <a:rPr lang="zh-CN" altLang="en-US" dirty="0"/>
              <a:t>核心</a:t>
            </a:r>
            <a:r>
              <a:rPr lang="zh-CN" altLang="en-US" dirty="0" smtClean="0"/>
              <a:t>服务，包括读传感器数据、通信等；</a:t>
            </a:r>
            <a:endParaRPr lang="zh-CN" altLang="en-US" dirty="0">
              <a:latin typeface="微软雅黑"/>
              <a:ea typeface="微软雅黑"/>
              <a:cs typeface="微软雅黑"/>
            </a:endParaRPr>
          </a:p>
          <a:p>
            <a:pPr lvl="1">
              <a:lnSpc>
                <a:spcPct val="150000"/>
              </a:lnSpc>
              <a:buFont typeface="Arial" charset="0"/>
              <a:buChar char="•"/>
            </a:pPr>
            <a:r>
              <a:rPr lang="zh-CN" altLang="en-US" dirty="0"/>
              <a:t>数据收集</a:t>
            </a:r>
            <a:r>
              <a:rPr lang="zh-CN" altLang="en-US" dirty="0" smtClean="0"/>
              <a:t>协议</a:t>
            </a:r>
            <a:r>
              <a:rPr lang="zh-CN" altLang="en-US" dirty="0"/>
              <a:t>，如</a:t>
            </a:r>
            <a:r>
              <a:rPr lang="en-US" b="1" dirty="0">
                <a:solidFill>
                  <a:srgbClr val="FF0000"/>
                </a:solidFill>
              </a:rPr>
              <a:t>CTP</a:t>
            </a:r>
            <a:r>
              <a:rPr lang="zh-CN" altLang="en-US" b="1" dirty="0"/>
              <a:t>（</a:t>
            </a:r>
            <a:r>
              <a:rPr lang="en-US" b="1" dirty="0"/>
              <a:t>Collection Tree Protocol</a:t>
            </a:r>
            <a:r>
              <a:rPr lang="zh-CN" altLang="en-US" b="1" dirty="0" smtClean="0"/>
              <a:t>）</a:t>
            </a:r>
            <a:endParaRPr lang="zh-CN" altLang="en-US" b="1" dirty="0">
              <a:latin typeface="微软雅黑"/>
              <a:ea typeface="微软雅黑"/>
              <a:cs typeface="微软雅黑"/>
            </a:endParaRPr>
          </a:p>
          <a:p>
            <a:pPr lvl="1">
              <a:lnSpc>
                <a:spcPct val="150000"/>
              </a:lnSpc>
              <a:buFont typeface="Arial" charset="0"/>
              <a:buChar char="•"/>
            </a:pPr>
            <a:r>
              <a:rPr lang="zh-CN" altLang="en-US" dirty="0"/>
              <a:t>数据分发协议，如</a:t>
            </a:r>
            <a:r>
              <a:rPr lang="en-US" b="1" dirty="0">
                <a:solidFill>
                  <a:srgbClr val="FF0000"/>
                </a:solidFill>
              </a:rPr>
              <a:t>Drip</a:t>
            </a:r>
            <a:r>
              <a:rPr lang="zh-CN" altLang="en-US" dirty="0"/>
              <a:t>、</a:t>
            </a:r>
            <a:r>
              <a:rPr lang="en-US" dirty="0" smtClean="0"/>
              <a:t>Dip</a:t>
            </a:r>
          </a:p>
          <a:p>
            <a:pPr lvl="1">
              <a:lnSpc>
                <a:spcPct val="150000"/>
              </a:lnSpc>
              <a:buFont typeface="Arial" charset="0"/>
              <a:buChar char="•"/>
            </a:pPr>
            <a:r>
              <a:rPr lang="zh-CN" altLang="en-US" dirty="0"/>
              <a:t>时间同步协议，如</a:t>
            </a:r>
            <a:r>
              <a:rPr lang="en-US" dirty="0"/>
              <a:t>FTSP</a:t>
            </a:r>
            <a:r>
              <a:rPr lang="zh-CN" altLang="en-US" dirty="0"/>
              <a:t>（</a:t>
            </a:r>
            <a:r>
              <a:rPr lang="en-US" dirty="0"/>
              <a:t>Flooding Time Synchronization Protocol</a:t>
            </a:r>
            <a:r>
              <a:rPr lang="zh-CN" altLang="en-US" dirty="0" smtClean="0"/>
              <a:t>）</a:t>
            </a:r>
            <a:endParaRPr lang="en-US" altLang="zh-CN" dirty="0" smtClean="0"/>
          </a:p>
          <a:p>
            <a:pPr lvl="1">
              <a:lnSpc>
                <a:spcPct val="150000"/>
              </a:lnSpc>
              <a:buFont typeface="Arial" charset="0"/>
              <a:buChar char="•"/>
            </a:pPr>
            <a:r>
              <a:rPr lang="zh-CN" altLang="en-US" dirty="0"/>
              <a:t>网络重编程协议，如</a:t>
            </a:r>
            <a:r>
              <a:rPr lang="en-US" dirty="0"/>
              <a:t>Deluge</a:t>
            </a:r>
            <a:r>
              <a:rPr lang="zh-CN" altLang="en-US" dirty="0" smtClean="0">
                <a:latin typeface="微软雅黑"/>
                <a:ea typeface="微软雅黑"/>
                <a:cs typeface="微软雅黑"/>
              </a:rPr>
              <a:t> </a:t>
            </a:r>
            <a:endParaRPr lang="zh-CN" altLang="en-US" dirty="0">
              <a:latin typeface="微软雅黑"/>
              <a:ea typeface="微软雅黑"/>
              <a:cs typeface="微软雅黑"/>
            </a:endParaRPr>
          </a:p>
          <a:p>
            <a:pPr>
              <a:lnSpc>
                <a:spcPct val="150000"/>
              </a:lnSpc>
              <a:buFont typeface="Arial" charset="0"/>
              <a:buChar char="•"/>
            </a:pPr>
            <a:endParaRPr lang="en-US" altLang="zh-CN" dirty="0">
              <a:latin typeface="微软雅黑"/>
              <a:ea typeface="微软雅黑"/>
              <a:cs typeface="微软雅黑"/>
            </a:endParaRPr>
          </a:p>
          <a:p>
            <a:pPr>
              <a:lnSpc>
                <a:spcPct val="15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40</a:t>
            </a:fld>
            <a:endParaRPr lang="zh-CN" altLang="en-US" dirty="0"/>
          </a:p>
        </p:txBody>
      </p:sp>
      <p:sp>
        <p:nvSpPr>
          <p:cNvPr id="4" name="标题 3"/>
          <p:cNvSpPr>
            <a:spLocks noGrp="1"/>
          </p:cNvSpPr>
          <p:nvPr>
            <p:ph type="title"/>
          </p:nvPr>
        </p:nvSpPr>
        <p:spPr/>
        <p:txBody>
          <a:bodyPr/>
          <a:lstStyle/>
          <a:p>
            <a:r>
              <a:rPr kumimoji="1" lang="en-US" altLang="zh-CN" dirty="0" err="1" smtClean="0"/>
              <a:t>TinyOS</a:t>
            </a:r>
            <a:r>
              <a:rPr kumimoji="1" lang="zh-CN" altLang="en-US" dirty="0" smtClean="0"/>
              <a:t>（续）</a:t>
            </a:r>
            <a:endParaRPr kumimoji="1" lang="zh-CN" altLang="en-US" dirty="0"/>
          </a:p>
        </p:txBody>
      </p:sp>
    </p:spTree>
    <p:extLst>
      <p:ext uri="{BB962C8B-B14F-4D97-AF65-F5344CB8AC3E}">
        <p14:creationId xmlns:p14="http://schemas.microsoft.com/office/powerpoint/2010/main" val="2416979546"/>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p:txBody>
          <a:bodyPr/>
          <a:lstStyle/>
          <a:p>
            <a:fld id="{0503CE10-F9D3-4072-A615-6A95AA0B7B65}" type="slidenum">
              <a:rPr lang="zh-CN" altLang="en-US" smtClean="0"/>
              <a:t>41</a:t>
            </a:fld>
            <a:endParaRPr lang="zh-CN" altLang="en-US" dirty="0"/>
          </a:p>
        </p:txBody>
      </p:sp>
      <p:sp>
        <p:nvSpPr>
          <p:cNvPr id="4" name="标题 3"/>
          <p:cNvSpPr>
            <a:spLocks noGrp="1"/>
          </p:cNvSpPr>
          <p:nvPr>
            <p:ph type="title"/>
          </p:nvPr>
        </p:nvSpPr>
        <p:spPr/>
        <p:txBody>
          <a:bodyPr/>
          <a:lstStyle/>
          <a:p>
            <a:r>
              <a:rPr kumimoji="1" lang="zh-CN" altLang="en-US" dirty="0" smtClean="0"/>
              <a:t>其他常用微型</a:t>
            </a:r>
            <a:r>
              <a:rPr kumimoji="1" lang="en-US" altLang="zh-CN" dirty="0" smtClean="0"/>
              <a:t>OS</a:t>
            </a:r>
            <a:r>
              <a:rPr kumimoji="1" lang="zh-CN" altLang="en-US" dirty="0" smtClean="0"/>
              <a:t>对比</a:t>
            </a:r>
            <a:endParaRPr kumimoji="1" lang="zh-CN" altLang="en-US" dirty="0"/>
          </a:p>
        </p:txBody>
      </p:sp>
      <p:pic>
        <p:nvPicPr>
          <p:cNvPr id="5" name="图片 4" descr="图片1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2739" y="1611174"/>
            <a:ext cx="7114722" cy="4789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865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0200" y="1828800"/>
            <a:ext cx="7086600" cy="4495800"/>
          </a:xfrm>
        </p:spPr>
        <p:txBody>
          <a:bodyPr/>
          <a:lstStyle/>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.1 </a:t>
            </a:r>
            <a:r>
              <a:rPr lang="zh-CN" altLang="en-US" dirty="0">
                <a:solidFill>
                  <a:schemeClr val="tx1">
                    <a:lumMod val="95000"/>
                    <a:lumOff val="5000"/>
                  </a:schemeClr>
                </a:solidFill>
                <a:latin typeface="微软雅黑"/>
                <a:ea typeface="微软雅黑"/>
                <a:cs typeface="微软雅黑"/>
              </a:rPr>
              <a:t>发展历史</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.2 </a:t>
            </a:r>
            <a:r>
              <a:rPr lang="zh-CN" altLang="en-US" dirty="0">
                <a:solidFill>
                  <a:schemeClr val="tx1">
                    <a:lumMod val="95000"/>
                    <a:lumOff val="5000"/>
                  </a:schemeClr>
                </a:solidFill>
                <a:latin typeface="微软雅黑"/>
                <a:ea typeface="微软雅黑"/>
                <a:cs typeface="微软雅黑"/>
              </a:rPr>
              <a:t>硬件平台</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en-US" altLang="zh-CN" dirty="0">
                <a:solidFill>
                  <a:schemeClr val="tx1">
                    <a:lumMod val="95000"/>
                    <a:lumOff val="5000"/>
                  </a:schemeClr>
                </a:solidFill>
                <a:latin typeface="微软雅黑"/>
                <a:ea typeface="微软雅黑"/>
                <a:cs typeface="微软雅黑"/>
              </a:rPr>
              <a:t>3.3 </a:t>
            </a:r>
            <a:r>
              <a:rPr lang="zh-CN" altLang="en-US" dirty="0" smtClean="0">
                <a:solidFill>
                  <a:schemeClr val="tx1">
                    <a:lumMod val="95000"/>
                    <a:lumOff val="5000"/>
                  </a:schemeClr>
                </a:solidFill>
                <a:latin typeface="微软雅黑"/>
                <a:ea typeface="微软雅黑"/>
                <a:cs typeface="微软雅黑"/>
              </a:rPr>
              <a:t>操作系统</a:t>
            </a:r>
            <a:endParaRPr lang="en-US" altLang="zh-CN" dirty="0">
              <a:solidFill>
                <a:schemeClr val="tx1">
                  <a:lumMod val="95000"/>
                  <a:lumOff val="5000"/>
                </a:schemeClr>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sz="2800" b="1" dirty="0">
                <a:solidFill>
                  <a:srgbClr val="FF0000"/>
                </a:solidFill>
                <a:latin typeface="微软雅黑"/>
                <a:ea typeface="微软雅黑"/>
                <a:cs typeface="微软雅黑"/>
              </a:rPr>
              <a:t>3</a:t>
            </a:r>
            <a:r>
              <a:rPr lang="en-US" altLang="zh-CN" sz="2800" b="1" dirty="0">
                <a:solidFill>
                  <a:srgbClr val="FF0000"/>
                </a:solidFill>
                <a:latin typeface="微软雅黑"/>
                <a:ea typeface="微软雅黑"/>
                <a:cs typeface="微软雅黑"/>
              </a:rPr>
              <a:t>.4 </a:t>
            </a:r>
            <a:r>
              <a:rPr lang="zh-CN" altLang="en-US" sz="2800" b="1" dirty="0">
                <a:solidFill>
                  <a:srgbClr val="FF0000"/>
                </a:solidFill>
                <a:latin typeface="微软雅黑"/>
                <a:ea typeface="微软雅黑"/>
                <a:cs typeface="微软雅黑"/>
              </a:rPr>
              <a:t>组网技术</a:t>
            </a:r>
            <a:endParaRPr lang="en-US" altLang="zh-CN" sz="2800" b="1" dirty="0">
              <a:solidFill>
                <a:srgbClr val="FF0000"/>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.5 </a:t>
            </a: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lang="en-US" altLang="zh-CN" dirty="0">
              <a:solidFill>
                <a:srgbClr val="0D0D0D"/>
              </a:solidFill>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42</a:t>
            </a:fld>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3668951108"/>
      </p:ext>
    </p:extLst>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p:cNvSpPr>
          <p:nvPr>
            <p:ph idx="1"/>
          </p:nvPr>
        </p:nvSpPr>
        <p:spPr>
          <a:xfrm>
            <a:off x="628650" y="1576245"/>
            <a:ext cx="8058150" cy="4765180"/>
          </a:xfrm>
        </p:spPr>
        <p:txBody>
          <a:bodyPr>
            <a:noAutofit/>
          </a:bodyPr>
          <a:lstStyle/>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如果网络中的无线链路是完全可靠的、即收包率为</a:t>
            </a:r>
            <a:r>
              <a:rPr lang="en-US" altLang="zh-CN" sz="2400" dirty="0" smtClean="0">
                <a:latin typeface="微软雅黑"/>
                <a:ea typeface="微软雅黑"/>
                <a:cs typeface="微软雅黑"/>
              </a:rPr>
              <a:t>100%</a:t>
            </a:r>
            <a:r>
              <a:rPr lang="zh-CN" altLang="en-US" sz="2400" dirty="0" smtClean="0">
                <a:latin typeface="微软雅黑"/>
                <a:ea typeface="微软雅黑"/>
                <a:cs typeface="微软雅黑"/>
              </a:rPr>
              <a:t>，则使用</a:t>
            </a:r>
            <a:r>
              <a:rPr lang="zh-CN" altLang="en-US" sz="2400" b="1" dirty="0" smtClean="0">
                <a:solidFill>
                  <a:srgbClr val="FF0000"/>
                </a:solidFill>
                <a:latin typeface="微软雅黑"/>
                <a:ea typeface="微软雅黑"/>
                <a:cs typeface="微软雅黑"/>
              </a:rPr>
              <a:t>最小跳数</a:t>
            </a:r>
            <a:r>
              <a:rPr lang="zh-CN" altLang="en-US" sz="2400" dirty="0" smtClean="0">
                <a:latin typeface="微软雅黑"/>
                <a:ea typeface="微软雅黑"/>
                <a:cs typeface="微软雅黑"/>
              </a:rPr>
              <a:t>引起的总的传输开销是最小的（传输次数最少）。</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但是实际的无线网中，</a:t>
            </a:r>
            <a:r>
              <a:rPr lang="zh-CN" altLang="en-US" sz="2400" b="1" dirty="0" smtClean="0">
                <a:solidFill>
                  <a:srgbClr val="FF0000"/>
                </a:solidFill>
                <a:latin typeface="微软雅黑"/>
                <a:ea typeface="微软雅黑"/>
                <a:cs typeface="微软雅黑"/>
              </a:rPr>
              <a:t>无线链路是不可靠</a:t>
            </a:r>
            <a:r>
              <a:rPr lang="zh-CN" altLang="en-US" sz="2400" dirty="0" smtClean="0">
                <a:latin typeface="微软雅黑"/>
                <a:ea typeface="微软雅黑"/>
                <a:cs typeface="微软雅黑"/>
              </a:rPr>
              <a:t>的。因此，较小的跳数并不意味着能以最少的传输次数能够把包传输到汇聚节点。</a:t>
            </a:r>
            <a:endParaRPr lang="en-US" altLang="zh-CN" sz="2400" dirty="0" smtClean="0">
              <a:latin typeface="微软雅黑"/>
              <a:ea typeface="微软雅黑"/>
              <a:cs typeface="微软雅黑"/>
            </a:endParaRPr>
          </a:p>
        </p:txBody>
      </p:sp>
      <p:sp>
        <p:nvSpPr>
          <p:cNvPr id="5" name="标题 3"/>
          <p:cNvSpPr>
            <a:spLocks noGrp="1"/>
          </p:cNvSpPr>
          <p:nvPr>
            <p:ph type="title"/>
          </p:nvPr>
        </p:nvSpPr>
        <p:spPr/>
        <p:txBody>
          <a:bodyPr/>
          <a:lstStyle/>
          <a:p>
            <a:r>
              <a:rPr kumimoji="1" lang="zh-CN" altLang="en-US" dirty="0" smtClean="0">
                <a:latin typeface="微软雅黑"/>
                <a:ea typeface="微软雅黑"/>
                <a:cs typeface="微软雅黑"/>
              </a:rPr>
              <a:t>组网技术－</a:t>
            </a:r>
            <a:r>
              <a:rPr kumimoji="1" lang="zh-CN" altLang="en-US" sz="2800" dirty="0" smtClean="0">
                <a:latin typeface="微软雅黑"/>
                <a:ea typeface="微软雅黑"/>
                <a:cs typeface="微软雅黑"/>
              </a:rPr>
              <a:t>选路指标</a:t>
            </a:r>
            <a:endParaRPr kumimoji="1" lang="zh-CN" altLang="en-US" sz="2800" dirty="0">
              <a:latin typeface="微软雅黑"/>
              <a:ea typeface="微软雅黑"/>
              <a:cs typeface="微软雅黑"/>
            </a:endParaRPr>
          </a:p>
        </p:txBody>
      </p:sp>
    </p:spTree>
    <p:extLst>
      <p:ext uri="{BB962C8B-B14F-4D97-AF65-F5344CB8AC3E}">
        <p14:creationId xmlns:p14="http://schemas.microsoft.com/office/powerpoint/2010/main" val="42837882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0939" y="283488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14" y="4939905"/>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064" y="2597944"/>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1364" y="4320780"/>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76" y="3726656"/>
            <a:ext cx="423863"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7426" y="2820592"/>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stCxn id="5" idx="3"/>
            <a:endCxn id="8" idx="2"/>
          </p:cNvCxnSpPr>
          <p:nvPr/>
        </p:nvCxnSpPr>
        <p:spPr>
          <a:xfrm flipV="1">
            <a:off x="1539876" y="4266011"/>
            <a:ext cx="1671638" cy="94416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3240882"/>
            <a:ext cx="3055938" cy="9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a:stCxn id="6" idx="3"/>
            <a:endCxn id="41" idx="1"/>
          </p:cNvCxnSpPr>
          <p:nvPr/>
        </p:nvCxnSpPr>
        <p:spPr>
          <a:xfrm flipV="1">
            <a:off x="4859339" y="2464595"/>
            <a:ext cx="1165225" cy="40362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9" idx="3"/>
            <a:endCxn id="48" idx="1"/>
          </p:cNvCxnSpPr>
          <p:nvPr/>
        </p:nvCxnSpPr>
        <p:spPr>
          <a:xfrm flipV="1">
            <a:off x="7761288" y="2564608"/>
            <a:ext cx="431800" cy="5262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Arrow Connector 1041"/>
          <p:cNvCxnSpPr>
            <a:stCxn id="8" idx="3"/>
          </p:cNvCxnSpPr>
          <p:nvPr/>
        </p:nvCxnSpPr>
        <p:spPr>
          <a:xfrm flipV="1">
            <a:off x="3424239" y="3944541"/>
            <a:ext cx="793750" cy="51197"/>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700338" y="3211117"/>
            <a:ext cx="1268412" cy="30241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 idx="2"/>
          </p:cNvCxnSpPr>
          <p:nvPr/>
        </p:nvCxnSpPr>
        <p:spPr>
          <a:xfrm>
            <a:off x="4648201" y="3137297"/>
            <a:ext cx="261938" cy="376238"/>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499226" y="4064794"/>
            <a:ext cx="608013" cy="47267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659564" y="3264694"/>
            <a:ext cx="690562" cy="248841"/>
          </a:xfrm>
          <a:prstGeom prst="straightConnector1">
            <a:avLst/>
          </a:prstGeom>
          <a:ln w="381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42988" y="2943226"/>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3" name="Rectangle 72"/>
          <p:cNvSpPr/>
          <p:nvPr/>
        </p:nvSpPr>
        <p:spPr>
          <a:xfrm>
            <a:off x="5953126" y="2565799"/>
            <a:ext cx="144463"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5" name="Rectangle 74"/>
          <p:cNvSpPr/>
          <p:nvPr/>
        </p:nvSpPr>
        <p:spPr>
          <a:xfrm>
            <a:off x="1692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6" name="Rectangle 75"/>
          <p:cNvSpPr/>
          <p:nvPr/>
        </p:nvSpPr>
        <p:spPr>
          <a:xfrm>
            <a:off x="3492500" y="4076701"/>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8" name="Rectangle 77"/>
          <p:cNvSpPr/>
          <p:nvPr/>
        </p:nvSpPr>
        <p:spPr>
          <a:xfrm>
            <a:off x="2855913" y="308372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9" name="Rectangle 78"/>
          <p:cNvSpPr/>
          <p:nvPr/>
        </p:nvSpPr>
        <p:spPr>
          <a:xfrm>
            <a:off x="4418013" y="311110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0" name="Rectangle 79"/>
          <p:cNvSpPr/>
          <p:nvPr/>
        </p:nvSpPr>
        <p:spPr>
          <a:xfrm>
            <a:off x="7205663" y="314206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1" name="Rectangle 80"/>
          <p:cNvSpPr/>
          <p:nvPr/>
        </p:nvSpPr>
        <p:spPr>
          <a:xfrm>
            <a:off x="7164388" y="429339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14" y="340518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3105150"/>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876" y="4267201"/>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001" y="4574382"/>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114" y="5319712"/>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289" y="5211367"/>
            <a:ext cx="422275"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0139" y="5392342"/>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4564" y="2194323"/>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stCxn id="33" idx="3"/>
            <a:endCxn id="8" idx="1"/>
          </p:cNvCxnSpPr>
          <p:nvPr/>
        </p:nvCxnSpPr>
        <p:spPr>
          <a:xfrm>
            <a:off x="1539876" y="3674270"/>
            <a:ext cx="1460500" cy="3214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3089" y="2295525"/>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Connector 56"/>
          <p:cNvCxnSpPr>
            <a:stCxn id="37" idx="1"/>
            <a:endCxn id="7" idx="2"/>
          </p:cNvCxnSpPr>
          <p:nvPr/>
        </p:nvCxnSpPr>
        <p:spPr>
          <a:xfrm flipH="1" flipV="1">
            <a:off x="7304089" y="4861322"/>
            <a:ext cx="581025" cy="7274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9" idx="0"/>
            <a:endCxn id="7" idx="1"/>
          </p:cNvCxnSpPr>
          <p:nvPr/>
        </p:nvCxnSpPr>
        <p:spPr>
          <a:xfrm flipV="1">
            <a:off x="6448426" y="4591050"/>
            <a:ext cx="642938" cy="62031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5" idx="2"/>
            <a:endCxn id="36" idx="0"/>
          </p:cNvCxnSpPr>
          <p:nvPr/>
        </p:nvCxnSpPr>
        <p:spPr>
          <a:xfrm flipH="1">
            <a:off x="4910138" y="4211242"/>
            <a:ext cx="468312" cy="363140"/>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968750" y="4992292"/>
            <a:ext cx="809625" cy="59650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96901" y="4737498"/>
            <a:ext cx="519113" cy="377428"/>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09600" y="3111104"/>
            <a:ext cx="211138" cy="29408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2551511"/>
            <a:ext cx="42386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endCxn id="4" idx="1"/>
          </p:cNvCxnSpPr>
          <p:nvPr/>
        </p:nvCxnSpPr>
        <p:spPr>
          <a:xfrm>
            <a:off x="1020764" y="2820591"/>
            <a:ext cx="1400175" cy="28455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167688" y="2711055"/>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4" name="Rectangle 83"/>
          <p:cNvSpPr/>
          <p:nvPr/>
        </p:nvSpPr>
        <p:spPr>
          <a:xfrm>
            <a:off x="6264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5" name="Rectangle 84"/>
          <p:cNvSpPr/>
          <p:nvPr/>
        </p:nvSpPr>
        <p:spPr>
          <a:xfrm>
            <a:off x="7905751" y="5643564"/>
            <a:ext cx="142875"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6" name="Rectangle 85"/>
          <p:cNvSpPr/>
          <p:nvPr/>
        </p:nvSpPr>
        <p:spPr>
          <a:xfrm>
            <a:off x="4073526" y="5620941"/>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7" name="Rectangle 86"/>
          <p:cNvSpPr/>
          <p:nvPr/>
        </p:nvSpPr>
        <p:spPr>
          <a:xfrm>
            <a:off x="4699001" y="4482703"/>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8" name="Rectangle 87"/>
          <p:cNvSpPr/>
          <p:nvPr/>
        </p:nvSpPr>
        <p:spPr>
          <a:xfrm>
            <a:off x="712789" y="4537472"/>
            <a:ext cx="142875" cy="1083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9" name="Rectangle 88"/>
          <p:cNvSpPr/>
          <p:nvPr/>
        </p:nvSpPr>
        <p:spPr>
          <a:xfrm>
            <a:off x="107951" y="3567114"/>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0" name="Rectangle 89"/>
          <p:cNvSpPr/>
          <p:nvPr/>
        </p:nvSpPr>
        <p:spPr>
          <a:xfrm>
            <a:off x="1466851" y="3781426"/>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0139" y="2877742"/>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0264" y="3914776"/>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4901" y="342900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9489" y="540543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p:cNvCxnSpPr>
            <a:stCxn id="65" idx="1"/>
          </p:cNvCxnSpPr>
          <p:nvPr/>
        </p:nvCxnSpPr>
        <p:spPr>
          <a:xfrm flipH="1">
            <a:off x="6770689" y="3699274"/>
            <a:ext cx="684212" cy="78581"/>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553451" y="2588420"/>
            <a:ext cx="379413" cy="279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68" idx="3"/>
            <a:endCxn id="40" idx="1"/>
          </p:cNvCxnSpPr>
          <p:nvPr/>
        </p:nvCxnSpPr>
        <p:spPr>
          <a:xfrm flipV="1">
            <a:off x="2673351" y="5662614"/>
            <a:ext cx="966788" cy="11906"/>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64" idx="1"/>
            <a:endCxn id="65" idx="3"/>
          </p:cNvCxnSpPr>
          <p:nvPr/>
        </p:nvCxnSpPr>
        <p:spPr>
          <a:xfrm flipH="1" flipV="1">
            <a:off x="7877175" y="3699272"/>
            <a:ext cx="573088"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905876" y="2711055"/>
            <a:ext cx="144463"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1" name="Rectangle 100"/>
          <p:cNvSpPr/>
          <p:nvPr/>
        </p:nvSpPr>
        <p:spPr>
          <a:xfrm>
            <a:off x="2700338" y="5481639"/>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2" name="Rectangle 101"/>
          <p:cNvSpPr/>
          <p:nvPr/>
        </p:nvSpPr>
        <p:spPr>
          <a:xfrm>
            <a:off x="8459788" y="3914776"/>
            <a:ext cx="144462"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3" name="Rectangle 102"/>
          <p:cNvSpPr/>
          <p:nvPr/>
        </p:nvSpPr>
        <p:spPr>
          <a:xfrm>
            <a:off x="7596188" y="3807620"/>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573" name="标题 1"/>
          <p:cNvSpPr>
            <a:spLocks noGrp="1"/>
          </p:cNvSpPr>
          <p:nvPr>
            <p:ph type="title"/>
          </p:nvPr>
        </p:nvSpPr>
        <p:spPr>
          <a:xfrm>
            <a:off x="948533" y="428118"/>
            <a:ext cx="5813426" cy="995679"/>
          </a:xfrm>
        </p:spPr>
        <p:txBody>
          <a:bodyPr/>
          <a:lstStyle/>
          <a:p>
            <a:pPr eaLnBrk="1" hangingPunct="1"/>
            <a:r>
              <a:rPr kumimoji="1" lang="zh-CN" altLang="en-US" dirty="0">
                <a:latin typeface="微软雅黑"/>
                <a:ea typeface="微软雅黑"/>
                <a:cs typeface="微软雅黑"/>
              </a:rPr>
              <a:t>组网技术－</a:t>
            </a:r>
            <a:r>
              <a:rPr kumimoji="1" lang="zh-CN" altLang="en-US" sz="2800" dirty="0">
                <a:latin typeface="微软雅黑"/>
                <a:ea typeface="微软雅黑"/>
                <a:cs typeface="微软雅黑"/>
              </a:rPr>
              <a:t>选路指标</a:t>
            </a:r>
            <a:endParaRPr lang="zh-CN" altLang="en-US" b="1" dirty="0">
              <a:solidFill>
                <a:srgbClr val="FFFF00"/>
              </a:solidFill>
              <a:cs typeface="Times New Roman" pitchFamily="18" charset="0"/>
            </a:endParaRPr>
          </a:p>
        </p:txBody>
      </p:sp>
      <p:pic>
        <p:nvPicPr>
          <p:cNvPr id="91" name="Picture 7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2667000"/>
            <a:ext cx="42386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6216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6" presetClass="emph" presetSubtype="0" repeatCount="indefinite" fill="hold" nodeType="clickEffect">
                                  <p:stCondLst>
                                    <p:cond delay="0"/>
                                  </p:stCondLst>
                                  <p:childTnLst>
                                    <p:animEffect transition="out" filter="fade">
                                      <p:cBhvr>
                                        <p:cTn id="50" dur="500" tmFilter="0, 0; .2, .5; .8, .5; 1, 0"/>
                                        <p:tgtEl>
                                          <p:spTgt spid="4"/>
                                        </p:tgtEl>
                                      </p:cBhvr>
                                    </p:animEffect>
                                    <p:animScale>
                                      <p:cBhvr>
                                        <p:cTn id="51" dur="250" autoRev="1" fill="hold"/>
                                        <p:tgtEl>
                                          <p:spTgt spid="4"/>
                                        </p:tgtEl>
                                      </p:cBhvr>
                                      <p:by x="105000" y="105000"/>
                                    </p:animScale>
                                  </p:childTnLst>
                                </p:cTn>
                              </p:par>
                              <p:par>
                                <p:cTn id="52" presetID="26" presetClass="emph" presetSubtype="0" repeatCount="indefinite" fill="hold" nodeType="with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6" presetClass="emph" presetSubtype="0" repeatCount="indefinite" fill="hold" nodeType="withEffect">
                                  <p:stCondLst>
                                    <p:cond delay="0"/>
                                  </p:stCondLst>
                                  <p:childTnLst>
                                    <p:animEffect transition="out" filter="fade">
                                      <p:cBhvr>
                                        <p:cTn id="56" dur="500" tmFilter="0, 0; .2, .5; .8, .5; 1, 0"/>
                                        <p:tgtEl>
                                          <p:spTgt spid="9"/>
                                        </p:tgtEl>
                                      </p:cBhvr>
                                    </p:animEffect>
                                    <p:animScale>
                                      <p:cBhvr>
                                        <p:cTn id="57" dur="250" autoRev="1" fill="hold"/>
                                        <p:tgtEl>
                                          <p:spTgt spid="9"/>
                                        </p:tgtEl>
                                      </p:cBhvr>
                                      <p:by x="105000" y="105000"/>
                                    </p:animScale>
                                  </p:childTnLst>
                                </p:cTn>
                              </p:par>
                              <p:par>
                                <p:cTn id="58" presetID="26" presetClass="emph" presetSubtype="0" repeatCount="indefinite" fill="hold" nodeType="withEffect">
                                  <p:stCondLst>
                                    <p:cond delay="0"/>
                                  </p:stCondLst>
                                  <p:childTnLst>
                                    <p:animEffect transition="out" filter="fade">
                                      <p:cBhvr>
                                        <p:cTn id="59" dur="500" tmFilter="0, 0; .2, .5; .8, .5; 1, 0"/>
                                        <p:tgtEl>
                                          <p:spTgt spid="7"/>
                                        </p:tgtEl>
                                      </p:cBhvr>
                                    </p:animEffect>
                                    <p:animScale>
                                      <p:cBhvr>
                                        <p:cTn id="60" dur="250" autoRev="1" fill="hold"/>
                                        <p:tgtEl>
                                          <p:spTgt spid="7"/>
                                        </p:tgtEl>
                                      </p:cBhvr>
                                      <p:by x="105000" y="105000"/>
                                    </p:animScale>
                                  </p:childTnLst>
                                </p:cTn>
                              </p:par>
                              <p:par>
                                <p:cTn id="61" presetID="26" presetClass="emph" presetSubtype="0" repeatCount="indefinite" fill="hold" nodeType="withEffect">
                                  <p:stCondLst>
                                    <p:cond delay="0"/>
                                  </p:stCondLst>
                                  <p:childTnLst>
                                    <p:animEffect transition="out" filter="fade">
                                      <p:cBhvr>
                                        <p:cTn id="62" dur="500" tmFilter="0, 0; .2, .5; .8, .5; 1, 0"/>
                                        <p:tgtEl>
                                          <p:spTgt spid="8"/>
                                        </p:tgtEl>
                                      </p:cBhvr>
                                    </p:animEffect>
                                    <p:animScale>
                                      <p:cBhvr>
                                        <p:cTn id="63" dur="250" autoRev="1" fill="hold"/>
                                        <p:tgtEl>
                                          <p:spTgt spid="8"/>
                                        </p:tgtEl>
                                      </p:cBhvr>
                                      <p:by x="105000" y="105000"/>
                                    </p:animScale>
                                  </p:childTnLst>
                                </p:cTn>
                              </p:par>
                              <p:par>
                                <p:cTn id="64" presetID="26" presetClass="emph" presetSubtype="0" repeatCount="indefinite" fill="hold" nodeType="withEffect">
                                  <p:stCondLst>
                                    <p:cond delay="0"/>
                                  </p:stCondLst>
                                  <p:childTnLst>
                                    <p:animEffect transition="out" filter="fade">
                                      <p:cBhvr>
                                        <p:cTn id="65" dur="500" tmFilter="0, 0; .2, .5; .8, .5; 1, 0"/>
                                        <p:tgtEl>
                                          <p:spTgt spid="5"/>
                                        </p:tgtEl>
                                      </p:cBhvr>
                                    </p:animEffect>
                                    <p:animScale>
                                      <p:cBhvr>
                                        <p:cTn id="66" dur="250" autoRev="1" fill="hold"/>
                                        <p:tgtEl>
                                          <p:spTgt spid="5"/>
                                        </p:tgtEl>
                                      </p:cBhvr>
                                      <p:by x="105000" y="105000"/>
                                    </p:animScale>
                                  </p:childTnLst>
                                </p:cTn>
                              </p:par>
                              <p:par>
                                <p:cTn id="67" presetID="26" presetClass="emph" presetSubtype="0" repeatCount="indefinite" fill="hold" nodeType="withEffect">
                                  <p:stCondLst>
                                    <p:cond delay="0"/>
                                  </p:stCondLst>
                                  <p:childTnLst>
                                    <p:animEffect transition="out" filter="fade">
                                      <p:cBhvr>
                                        <p:cTn id="68" dur="500" tmFilter="0, 0; .2, .5; .8, .5; 1, 0"/>
                                        <p:tgtEl>
                                          <p:spTgt spid="33"/>
                                        </p:tgtEl>
                                      </p:cBhvr>
                                    </p:animEffect>
                                    <p:animScale>
                                      <p:cBhvr>
                                        <p:cTn id="69" dur="250" autoRev="1" fill="hold"/>
                                        <p:tgtEl>
                                          <p:spTgt spid="33"/>
                                        </p:tgtEl>
                                      </p:cBhvr>
                                      <p:by x="105000" y="105000"/>
                                    </p:animScale>
                                  </p:childTnLst>
                                </p:cTn>
                              </p:par>
                              <p:par>
                                <p:cTn id="70" presetID="26" presetClass="emph" presetSubtype="0" repeatCount="indefinite" fill="hold" nodeType="withEffect">
                                  <p:stCondLst>
                                    <p:cond delay="0"/>
                                  </p:stCondLst>
                                  <p:childTnLst>
                                    <p:animEffect transition="out" filter="fade">
                                      <p:cBhvr>
                                        <p:cTn id="71" dur="500" tmFilter="0, 0; .2, .5; .8, .5; 1, 0"/>
                                        <p:tgtEl>
                                          <p:spTgt spid="34"/>
                                        </p:tgtEl>
                                      </p:cBhvr>
                                    </p:animEffect>
                                    <p:animScale>
                                      <p:cBhvr>
                                        <p:cTn id="72" dur="250" autoRev="1" fill="hold"/>
                                        <p:tgtEl>
                                          <p:spTgt spid="34"/>
                                        </p:tgtEl>
                                      </p:cBhvr>
                                      <p:by x="105000" y="105000"/>
                                    </p:animScale>
                                  </p:childTnLst>
                                </p:cTn>
                              </p:par>
                              <p:par>
                                <p:cTn id="73" presetID="26" presetClass="emph" presetSubtype="0" repeatCount="indefinite" fill="hold" nodeType="withEffect">
                                  <p:stCondLst>
                                    <p:cond delay="0"/>
                                  </p:stCondLst>
                                  <p:childTnLst>
                                    <p:animEffect transition="out" filter="fade">
                                      <p:cBhvr>
                                        <p:cTn id="74" dur="500" tmFilter="0, 0; .2, .5; .8, .5; 1, 0"/>
                                        <p:tgtEl>
                                          <p:spTgt spid="35"/>
                                        </p:tgtEl>
                                      </p:cBhvr>
                                    </p:animEffect>
                                    <p:animScale>
                                      <p:cBhvr>
                                        <p:cTn id="75" dur="250" autoRev="1" fill="hold"/>
                                        <p:tgtEl>
                                          <p:spTgt spid="35"/>
                                        </p:tgtEl>
                                      </p:cBhvr>
                                      <p:by x="105000" y="105000"/>
                                    </p:animScale>
                                  </p:childTnLst>
                                </p:cTn>
                              </p:par>
                              <p:par>
                                <p:cTn id="76" presetID="26" presetClass="emph" presetSubtype="0" repeatCount="indefinite" fill="hold" nodeType="withEffect">
                                  <p:stCondLst>
                                    <p:cond delay="0"/>
                                  </p:stCondLst>
                                  <p:childTnLst>
                                    <p:animEffect transition="out" filter="fade">
                                      <p:cBhvr>
                                        <p:cTn id="77" dur="500" tmFilter="0, 0; .2, .5; .8, .5; 1, 0"/>
                                        <p:tgtEl>
                                          <p:spTgt spid="36"/>
                                        </p:tgtEl>
                                      </p:cBhvr>
                                    </p:animEffect>
                                    <p:animScale>
                                      <p:cBhvr>
                                        <p:cTn id="78" dur="250" autoRev="1" fill="hold"/>
                                        <p:tgtEl>
                                          <p:spTgt spid="36"/>
                                        </p:tgtEl>
                                      </p:cBhvr>
                                      <p:by x="105000" y="105000"/>
                                    </p:animScale>
                                  </p:childTnLst>
                                </p:cTn>
                              </p:par>
                              <p:par>
                                <p:cTn id="79" presetID="26" presetClass="emph" presetSubtype="0" repeatCount="indefinite" fill="hold" nodeType="withEffect">
                                  <p:stCondLst>
                                    <p:cond delay="0"/>
                                  </p:stCondLst>
                                  <p:childTnLst>
                                    <p:animEffect transition="out" filter="fade">
                                      <p:cBhvr>
                                        <p:cTn id="80" dur="500" tmFilter="0, 0; .2, .5; .8, .5; 1, 0"/>
                                        <p:tgtEl>
                                          <p:spTgt spid="37"/>
                                        </p:tgtEl>
                                      </p:cBhvr>
                                    </p:animEffect>
                                    <p:animScale>
                                      <p:cBhvr>
                                        <p:cTn id="81" dur="250" autoRev="1" fill="hold"/>
                                        <p:tgtEl>
                                          <p:spTgt spid="37"/>
                                        </p:tgtEl>
                                      </p:cBhvr>
                                      <p:by x="105000" y="105000"/>
                                    </p:animScale>
                                  </p:childTnLst>
                                </p:cTn>
                              </p:par>
                              <p:par>
                                <p:cTn id="82" presetID="26" presetClass="emph" presetSubtype="0" repeatCount="indefinite" fill="hold" nodeType="withEffect">
                                  <p:stCondLst>
                                    <p:cond delay="0"/>
                                  </p:stCondLst>
                                  <p:childTnLst>
                                    <p:animEffect transition="out" filter="fade">
                                      <p:cBhvr>
                                        <p:cTn id="83" dur="500" tmFilter="0, 0; .2, .5; .8, .5; 1, 0"/>
                                        <p:tgtEl>
                                          <p:spTgt spid="39"/>
                                        </p:tgtEl>
                                      </p:cBhvr>
                                    </p:animEffect>
                                    <p:animScale>
                                      <p:cBhvr>
                                        <p:cTn id="84" dur="250" autoRev="1" fill="hold"/>
                                        <p:tgtEl>
                                          <p:spTgt spid="39"/>
                                        </p:tgtEl>
                                      </p:cBhvr>
                                      <p:by x="105000" y="105000"/>
                                    </p:animScale>
                                  </p:childTnLst>
                                </p:cTn>
                              </p:par>
                              <p:par>
                                <p:cTn id="85" presetID="26" presetClass="emph" presetSubtype="0" repeatCount="indefinite" fill="hold" nodeType="withEffect">
                                  <p:stCondLst>
                                    <p:cond delay="0"/>
                                  </p:stCondLst>
                                  <p:childTnLst>
                                    <p:animEffect transition="out" filter="fade">
                                      <p:cBhvr>
                                        <p:cTn id="86" dur="500" tmFilter="0, 0; .2, .5; .8, .5; 1, 0"/>
                                        <p:tgtEl>
                                          <p:spTgt spid="40"/>
                                        </p:tgtEl>
                                      </p:cBhvr>
                                    </p:animEffect>
                                    <p:animScale>
                                      <p:cBhvr>
                                        <p:cTn id="87" dur="250" autoRev="1" fill="hold"/>
                                        <p:tgtEl>
                                          <p:spTgt spid="40"/>
                                        </p:tgtEl>
                                      </p:cBhvr>
                                      <p:by x="105000" y="105000"/>
                                    </p:animScale>
                                  </p:childTnLst>
                                </p:cTn>
                              </p:par>
                              <p:par>
                                <p:cTn id="88" presetID="26" presetClass="emph" presetSubtype="0" repeatCount="indefinite" fill="hold" nodeType="withEffect">
                                  <p:stCondLst>
                                    <p:cond delay="0"/>
                                  </p:stCondLst>
                                  <p:childTnLst>
                                    <p:animEffect transition="out" filter="fade">
                                      <p:cBhvr>
                                        <p:cTn id="89" dur="500" tmFilter="0, 0; .2, .5; .8, .5; 1, 0"/>
                                        <p:tgtEl>
                                          <p:spTgt spid="41"/>
                                        </p:tgtEl>
                                      </p:cBhvr>
                                    </p:animEffect>
                                    <p:animScale>
                                      <p:cBhvr>
                                        <p:cTn id="90" dur="250" autoRev="1" fill="hold"/>
                                        <p:tgtEl>
                                          <p:spTgt spid="41"/>
                                        </p:tgtEl>
                                      </p:cBhvr>
                                      <p:by x="105000" y="105000"/>
                                    </p:animScale>
                                  </p:childTnLst>
                                </p:cTn>
                              </p:par>
                              <p:par>
                                <p:cTn id="91" presetID="26" presetClass="emph" presetSubtype="0" repeatCount="indefinite" fill="hold" nodeType="withEffect">
                                  <p:stCondLst>
                                    <p:cond delay="0"/>
                                  </p:stCondLst>
                                  <p:childTnLst>
                                    <p:animEffect transition="out" filter="fade">
                                      <p:cBhvr>
                                        <p:cTn id="92" dur="500" tmFilter="0, 0; .2, .5; .8, .5; 1, 0"/>
                                        <p:tgtEl>
                                          <p:spTgt spid="48"/>
                                        </p:tgtEl>
                                      </p:cBhvr>
                                    </p:animEffect>
                                    <p:animScale>
                                      <p:cBhvr>
                                        <p:cTn id="93" dur="250" autoRev="1" fill="hold"/>
                                        <p:tgtEl>
                                          <p:spTgt spid="48"/>
                                        </p:tgtEl>
                                      </p:cBhvr>
                                      <p:by x="105000" y="105000"/>
                                    </p:animScale>
                                  </p:childTnLst>
                                </p:cTn>
                              </p:par>
                              <p:par>
                                <p:cTn id="94" presetID="26" presetClass="emph" presetSubtype="0" repeatCount="indefinite" fill="hold" nodeType="withEffect">
                                  <p:stCondLst>
                                    <p:cond delay="0"/>
                                  </p:stCondLst>
                                  <p:childTnLst>
                                    <p:animEffect transition="out" filter="fade">
                                      <p:cBhvr>
                                        <p:cTn id="95" dur="500" tmFilter="0, 0; .2, .5; .8, .5; 1, 0"/>
                                        <p:tgtEl>
                                          <p:spTgt spid="77"/>
                                        </p:tgtEl>
                                      </p:cBhvr>
                                    </p:animEffect>
                                    <p:animScale>
                                      <p:cBhvr>
                                        <p:cTn id="96" dur="250" autoRev="1" fill="hold"/>
                                        <p:tgtEl>
                                          <p:spTgt spid="77"/>
                                        </p:tgtEl>
                                      </p:cBhvr>
                                      <p:by x="105000" y="105000"/>
                                    </p:animScale>
                                  </p:childTnLst>
                                </p:cTn>
                              </p:par>
                              <p:par>
                                <p:cTn id="97" presetID="26" presetClass="emph" presetSubtype="0" repeatCount="indefinite" fill="hold" nodeType="withEffect">
                                  <p:stCondLst>
                                    <p:cond delay="0"/>
                                  </p:stCondLst>
                                  <p:childTnLst>
                                    <p:animEffect transition="out" filter="fade">
                                      <p:cBhvr>
                                        <p:cTn id="98" dur="500" tmFilter="0, 0; .2, .5; .8, .5; 1, 0"/>
                                        <p:tgtEl>
                                          <p:spTgt spid="61"/>
                                        </p:tgtEl>
                                      </p:cBhvr>
                                    </p:animEffect>
                                    <p:animScale>
                                      <p:cBhvr>
                                        <p:cTn id="99" dur="250" autoRev="1" fill="hold"/>
                                        <p:tgtEl>
                                          <p:spTgt spid="61"/>
                                        </p:tgtEl>
                                      </p:cBhvr>
                                      <p:by x="105000" y="105000"/>
                                    </p:animScale>
                                  </p:childTnLst>
                                </p:cTn>
                              </p:par>
                              <p:par>
                                <p:cTn id="100" presetID="26" presetClass="emph" presetSubtype="0" repeatCount="indefinite" fill="hold" nodeType="withEffect">
                                  <p:stCondLst>
                                    <p:cond delay="0"/>
                                  </p:stCondLst>
                                  <p:childTnLst>
                                    <p:animEffect transition="out" filter="fade">
                                      <p:cBhvr>
                                        <p:cTn id="101" dur="500" tmFilter="0, 0; .2, .5; .8, .5; 1, 0"/>
                                        <p:tgtEl>
                                          <p:spTgt spid="64"/>
                                        </p:tgtEl>
                                      </p:cBhvr>
                                    </p:animEffect>
                                    <p:animScale>
                                      <p:cBhvr>
                                        <p:cTn id="102" dur="250" autoRev="1" fill="hold"/>
                                        <p:tgtEl>
                                          <p:spTgt spid="64"/>
                                        </p:tgtEl>
                                      </p:cBhvr>
                                      <p:by x="105000" y="105000"/>
                                    </p:animScale>
                                  </p:childTnLst>
                                </p:cTn>
                              </p:par>
                              <p:par>
                                <p:cTn id="103" presetID="26" presetClass="emph" presetSubtype="0" repeatCount="indefinite" fill="hold" nodeType="withEffect">
                                  <p:stCondLst>
                                    <p:cond delay="0"/>
                                  </p:stCondLst>
                                  <p:childTnLst>
                                    <p:animEffect transition="out" filter="fade">
                                      <p:cBhvr>
                                        <p:cTn id="104" dur="500" tmFilter="0, 0; .2, .5; .8, .5; 1, 0"/>
                                        <p:tgtEl>
                                          <p:spTgt spid="65"/>
                                        </p:tgtEl>
                                      </p:cBhvr>
                                    </p:animEffect>
                                    <p:animScale>
                                      <p:cBhvr>
                                        <p:cTn id="105" dur="250" autoRev="1" fill="hold"/>
                                        <p:tgtEl>
                                          <p:spTgt spid="65"/>
                                        </p:tgtEl>
                                      </p:cBhvr>
                                      <p:by x="105000" y="105000"/>
                                    </p:animScale>
                                  </p:childTnLst>
                                </p:cTn>
                              </p:par>
                              <p:par>
                                <p:cTn id="106" presetID="26" presetClass="emph" presetSubtype="0" repeatCount="indefinite" fill="hold" nodeType="withEffect">
                                  <p:stCondLst>
                                    <p:cond delay="0"/>
                                  </p:stCondLst>
                                  <p:childTnLst>
                                    <p:animEffect transition="out" filter="fade">
                                      <p:cBhvr>
                                        <p:cTn id="107" dur="500" tmFilter="0, 0; .2, .5; .8, .5; 1, 0"/>
                                        <p:tgtEl>
                                          <p:spTgt spid="68"/>
                                        </p:tgtEl>
                                      </p:cBhvr>
                                    </p:animEffect>
                                    <p:animScale>
                                      <p:cBhvr>
                                        <p:cTn id="108" dur="250" autoRev="1" fill="hold"/>
                                        <p:tgtEl>
                                          <p:spTgt spid="68"/>
                                        </p:tgtEl>
                                      </p:cBhvr>
                                      <p:by x="105000" y="105000"/>
                                    </p:animScale>
                                  </p:childTnLst>
                                </p:cTn>
                              </p:par>
                              <p:par>
                                <p:cTn id="109" presetID="1"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3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4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3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3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3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9"/>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4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48"/>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5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60"/>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63"/>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6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7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7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77"/>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8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8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8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8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8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8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9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02"/>
                                        </p:tgtEl>
                                        <p:attrNameLst>
                                          <p:attrName>style.visibility</p:attrName>
                                        </p:attrNameLst>
                                      </p:cBhvr>
                                      <p:to>
                                        <p:strVal val="visible"/>
                                      </p:to>
                                    </p:set>
                                  </p:childTnLst>
                                </p:cTn>
                              </p:par>
                              <p:par>
                                <p:cTn id="219" presetID="42" presetClass="path" presetSubtype="0" repeatCount="indefinite" accel="50000" decel="50000" fill="hold" grpId="1" nodeType="withEffect">
                                  <p:stCondLst>
                                    <p:cond delay="0"/>
                                  </p:stCondLst>
                                  <p:childTnLst>
                                    <p:animMotion origin="layout" path="M 1.11111E-6 2.96296E-6 L 0.10903 0.04629 " pathEditMode="relative" rAng="0" ptsTypes="AA">
                                      <p:cBhvr>
                                        <p:cTn id="220" dur="2000" fill="hold"/>
                                        <p:tgtEl>
                                          <p:spTgt spid="78"/>
                                        </p:tgtEl>
                                        <p:attrNameLst>
                                          <p:attrName>ppt_x</p:attrName>
                                          <p:attrName>ppt_y</p:attrName>
                                        </p:attrNameLst>
                                      </p:cBhvr>
                                      <p:rCtr x="5451" y="2315"/>
                                    </p:animMotion>
                                  </p:childTnLst>
                                </p:cTn>
                              </p:par>
                              <p:par>
                                <p:cTn id="221" presetID="42" presetClass="path" presetSubtype="0" repeatCount="indefinite" accel="50000" decel="50000" fill="hold" grpId="1" nodeType="withEffect">
                                  <p:stCondLst>
                                    <p:cond delay="0"/>
                                  </p:stCondLst>
                                  <p:childTnLst>
                                    <p:animMotion origin="layout" path="M 3.05556E-6 -2.59259E-6 L 0.07083 -0.01041 " pathEditMode="relative" rAng="0" ptsTypes="AA">
                                      <p:cBhvr>
                                        <p:cTn id="222" dur="2000" fill="hold"/>
                                        <p:tgtEl>
                                          <p:spTgt spid="76"/>
                                        </p:tgtEl>
                                        <p:attrNameLst>
                                          <p:attrName>ppt_x</p:attrName>
                                          <p:attrName>ppt_y</p:attrName>
                                        </p:attrNameLst>
                                      </p:cBhvr>
                                      <p:rCtr x="3542" y="-532"/>
                                    </p:animMotion>
                                  </p:childTnLst>
                                </p:cTn>
                              </p:par>
                              <p:par>
                                <p:cTn id="223" presetID="42" presetClass="path" presetSubtype="0" repeatCount="indefinite" accel="50000" decel="50000" fill="hold" grpId="1" nodeType="withEffect">
                                  <p:stCondLst>
                                    <p:cond delay="0"/>
                                  </p:stCondLst>
                                  <p:childTnLst>
                                    <p:animMotion origin="layout" path="M -2.22222E-6 0.01065 L 0.02483 0.07245 " pathEditMode="relative" rAng="0" ptsTypes="AA">
                                      <p:cBhvr>
                                        <p:cTn id="224" dur="2000" fill="hold"/>
                                        <p:tgtEl>
                                          <p:spTgt spid="79"/>
                                        </p:tgtEl>
                                        <p:attrNameLst>
                                          <p:attrName>ppt_x</p:attrName>
                                          <p:attrName>ppt_y</p:attrName>
                                        </p:attrNameLst>
                                      </p:cBhvr>
                                      <p:rCtr x="1233" y="3079"/>
                                    </p:animMotion>
                                  </p:childTnLst>
                                </p:cTn>
                              </p:par>
                              <p:par>
                                <p:cTn id="225" presetID="42" presetClass="path" presetSubtype="0" repeatCount="indefinite" accel="50000" decel="50000" fill="hold" grpId="1" nodeType="withEffect">
                                  <p:stCondLst>
                                    <p:cond delay="0"/>
                                  </p:stCondLst>
                                  <p:childTnLst>
                                    <p:animMotion origin="layout" path="M -3.33333E-6 3.7037E-7 L -0.06753 0.04537 " pathEditMode="relative" rAng="0" ptsTypes="AA">
                                      <p:cBhvr>
                                        <p:cTn id="226" dur="2000" fill="hold"/>
                                        <p:tgtEl>
                                          <p:spTgt spid="80"/>
                                        </p:tgtEl>
                                        <p:attrNameLst>
                                          <p:attrName>ppt_x</p:attrName>
                                          <p:attrName>ppt_y</p:attrName>
                                        </p:attrNameLst>
                                      </p:cBhvr>
                                      <p:rCtr x="-3385" y="2269"/>
                                    </p:animMotion>
                                  </p:childTnLst>
                                </p:cTn>
                              </p:par>
                              <p:par>
                                <p:cTn id="227" presetID="42" presetClass="path" presetSubtype="0" repeatCount="indefinite" accel="50000" decel="50000" fill="hold" grpId="1" nodeType="withEffect">
                                  <p:stCondLst>
                                    <p:cond delay="0"/>
                                  </p:stCondLst>
                                  <p:childTnLst>
                                    <p:animMotion origin="layout" path="M -0.00781 -2.22222E-6 L -0.06302 -0.06065 " pathEditMode="relative" rAng="0" ptsTypes="AA">
                                      <p:cBhvr>
                                        <p:cTn id="228" dur="2000" fill="hold"/>
                                        <p:tgtEl>
                                          <p:spTgt spid="81"/>
                                        </p:tgtEl>
                                        <p:attrNameLst>
                                          <p:attrName>ppt_x</p:attrName>
                                          <p:attrName>ppt_y</p:attrName>
                                        </p:attrNameLst>
                                      </p:cBhvr>
                                      <p:rCtr x="-2760" y="-3032"/>
                                    </p:animMotion>
                                  </p:childTnLst>
                                </p:cTn>
                              </p:par>
                              <p:par>
                                <p:cTn id="229" presetID="42" presetClass="path" presetSubtype="0" repeatCount="indefinite" accel="50000" decel="50000" fill="hold" grpId="1" nodeType="withEffect">
                                  <p:stCondLst>
                                    <p:cond delay="0"/>
                                  </p:stCondLst>
                                  <p:childTnLst>
                                    <p:animMotion origin="layout" path="M -1.38889E-6 2.22222E-6 L 0.04913 -0.06829 " pathEditMode="relative" rAng="0" ptsTypes="AA">
                                      <p:cBhvr>
                                        <p:cTn id="230" dur="2000" fill="hold"/>
                                        <p:tgtEl>
                                          <p:spTgt spid="87"/>
                                        </p:tgtEl>
                                        <p:attrNameLst>
                                          <p:attrName>ppt_x</p:attrName>
                                          <p:attrName>ppt_y</p:attrName>
                                        </p:attrNameLst>
                                      </p:cBhvr>
                                      <p:rCtr x="2448" y="-3426"/>
                                    </p:animMotion>
                                  </p:childTnLst>
                                </p:cTn>
                              </p:par>
                              <p:par>
                                <p:cTn id="231" presetID="0" presetClass="path" presetSubtype="0" repeatCount="indefinite" accel="50000" decel="50000" fill="hold" grpId="1" nodeType="withEffect">
                                  <p:stCondLst>
                                    <p:cond delay="0"/>
                                  </p:stCondLst>
                                  <p:childTnLst>
                                    <p:animMotion origin="layout" path="M 0 0 C -0.00816 0.00162 -0.01511 0.00417 -0.02292 0.00764 C -0.0257 0.0088 -0.02865 0.01018 -0.03143 0.01134 C -0.03281 0.01204 -0.03577 0.01319 -0.03577 0.01319 C -0.03663 0.01458 -0.03733 0.01643 -0.03854 0.01713 C -0.04132 0.01898 -0.04722 0.02083 -0.04722 0.02083 C -0.05104 0.02639 -0.05747 0.02986 -0.06285 0.03218 C -0.06389 0.03356 -0.06458 0.03518 -0.0658 0.03611 C -0.0684 0.03796 -0.07431 0.03981 -0.07431 0.03981 C -0.08195 0.05 -0.07205 0.03796 -0.08143 0.0456 C -0.08264 0.04653 -0.08316 0.04861 -0.08438 0.04954 C -0.08698 0.05139 -0.09011 0.05208 -0.09288 0.05324 C -0.09427 0.05393 -0.09722 0.05509 -0.09722 0.05509 C -0.1033 0.06366 -0.11441 0.06481 -0.12292 0.06667 C -0.12604 0.07292 -0.12847 0.07523 -0.13281 0.07986 C -0.13386 0.08102 -0.13472 0.08264 -0.13577 0.0838 C -0.13715 0.08518 -0.14011 0.0875 -0.14011 0.0875 C -0.1382 0.09653 -0.13507 0.10347 -0.13281 0.11227 C -0.13195 0.11597 -0.1309 0.11991 -0.13004 0.12361 C -0.12952 0.12546 -0.12969 0.12801 -0.12865 0.1294 C -0.12535 0.1338 -0.12188 0.13657 -0.11858 0.14097 C -0.11684 0.14815 -0.11476 0.15 -0.11007 0.15417 C -0.10955 0.15602 -0.1092 0.1581 -0.10868 0.15995 C -0.10816 0.1618 -0.10712 0.16551 -0.10712 0.16551 " pathEditMode="relative" ptsTypes="fffffffffffffffffffffffA">
                                      <p:cBhvr>
                                        <p:cTn id="232" dur="3000" fill="hold"/>
                                        <p:tgtEl>
                                          <p:spTgt spid="73"/>
                                        </p:tgtEl>
                                        <p:attrNameLst>
                                          <p:attrName>ppt_x</p:attrName>
                                          <p:attrName>ppt_y</p:attrName>
                                        </p:attrNameLst>
                                      </p:cBhvr>
                                    </p:animMotion>
                                  </p:childTnLst>
                                </p:cTn>
                              </p:par>
                              <p:par>
                                <p:cTn id="233" presetID="0" presetClass="path" presetSubtype="0" repeatCount="indefinite" accel="50000" decel="50000" fill="hold" grpId="1" nodeType="withEffect">
                                  <p:stCondLst>
                                    <p:cond delay="500"/>
                                  </p:stCondLst>
                                  <p:childTnLst>
                                    <p:animMotion origin="layout" path="M 0 0 C -0.00174 0.01273 -0.00434 0.03263 -0.01146 0.04212 C -0.01337 0.04976 -0.01545 0.05046 -0.01997 0.05532 C -0.02483 0.06064 -0.02344 0.06388 -0.03003 0.06666 C -0.03611 0.07523 -0.04306 0.08773 -0.05139 0.09143 C -0.05903 0.10162 -0.04913 0.08958 -0.05851 0.09722 C -0.05972 0.09814 -0.06042 0.1 -0.06146 0.10115 C -0.06233 0.10208 -0.06337 0.10231 -0.06424 0.103 C -0.06719 0.10416 -0.07083 0.1037 -0.07292 0.10671 C -0.07378 0.1081 -0.07448 0.10972 -0.07569 0.11064 C -0.08507 0.11689 -0.09705 0.11875 -0.10712 0.12199 C -0.11875 0.12569 -0.13003 0.1324 -0.14149 0.13726 C -0.14705 0.14212 -0.15208 0.14398 -0.15851 0.14675 C -0.1599 0.14745 -0.16285 0.14861 -0.16285 0.14861 C -0.16615 0.153 -0.1658 0.15069 -0.1658 0.15439 " pathEditMode="relative" ptsTypes="ffffffffffffffA">
                                      <p:cBhvr>
                                        <p:cTn id="234" dur="3000" fill="hold"/>
                                        <p:tgtEl>
                                          <p:spTgt spid="83"/>
                                        </p:tgtEl>
                                        <p:attrNameLst>
                                          <p:attrName>ppt_x</p:attrName>
                                          <p:attrName>ppt_y</p:attrName>
                                        </p:attrNameLst>
                                      </p:cBhvr>
                                    </p:animMotion>
                                  </p:childTnLst>
                                </p:cTn>
                              </p:par>
                              <p:par>
                                <p:cTn id="235" presetID="0" presetClass="path" presetSubtype="0" repeatCount="indefinite" accel="50000" decel="50000" fill="hold" grpId="1" nodeType="withEffect">
                                  <p:stCondLst>
                                    <p:cond delay="300"/>
                                  </p:stCondLst>
                                  <p:childTnLst>
                                    <p:animMotion origin="layout" path="M 0 0 C -0.00278 -0.01112 -0.01216 -0.02038 -0.01858 -0.02848 C -0.02049 -0.03658 -0.02796 -0.04468 -0.03421 -0.04746 C -0.04046 -0.05579 -0.04827 -0.06413 -0.05573 -0.07038 C -0.05625 -0.07223 -0.05625 -0.07454 -0.05712 -0.07616 C -0.05816 -0.07801 -0.06059 -0.07801 -0.06146 -0.07987 C -0.06546 -0.08843 -0.06355 -0.09422 -0.06858 -0.10093 C -0.07101 -0.11065 -0.075 -0.12038 -0.07848 -0.1294 C -0.08195 -0.13843 -0.08316 -0.14862 -0.08855 -0.15625 C -0.09237 -0.17176 -0.09132 -0.16366 -0.09132 -0.18079 C -0.09341 -0.18843 -0.09723 -0.19237 -0.10139 -0.19815 C -0.10521 -0.21343 -0.09983 -0.19491 -0.10573 -0.20764 C -0.10643 -0.20926 -0.10643 -0.21158 -0.10712 -0.2132 C -0.10764 -0.21459 -0.11198 -0.21991 -0.11285 -0.22084 C -0.11441 -0.22732 -0.1165 -0.2294 -0.11997 -0.23426 C -0.12171 -0.24167 -0.12362 -0.24329 -0.12848 -0.24746 C -0.13021 -0.25394 -0.13212 -0.25625 -0.13577 -0.26088 C -0.13924 -0.275 -0.13421 -0.25857 -0.14132 -0.27038 C -0.14914 -0.28334 -0.13542 -0.26945 -0.14705 -0.27987 C -0.14966 -0.28982 -0.15278 -0.29075 -0.1599 -0.297 C -0.16112 -0.29792 -0.16181 -0.29977 -0.16285 -0.30093 C -0.16424 -0.30232 -0.16719 -0.30463 -0.16719 -0.30463 " pathEditMode="relative" ptsTypes="fffffffffffffffffffffA">
                                      <p:cBhvr>
                                        <p:cTn id="236" dur="3000" fill="hold"/>
                                        <p:tgtEl>
                                          <p:spTgt spid="85"/>
                                        </p:tgtEl>
                                        <p:attrNameLst>
                                          <p:attrName>ppt_x</p:attrName>
                                          <p:attrName>ppt_y</p:attrName>
                                        </p:attrNameLst>
                                      </p:cBhvr>
                                    </p:animMotion>
                                  </p:childTnLst>
                                </p:cTn>
                              </p:par>
                              <p:par>
                                <p:cTn id="237" presetID="0" presetClass="path" presetSubtype="0" repeatCount="indefinite" accel="50000" decel="50000" fill="hold" grpId="1" nodeType="withEffect">
                                  <p:stCondLst>
                                    <p:cond delay="700"/>
                                  </p:stCondLst>
                                  <p:childTnLst>
                                    <p:animMotion origin="layout" path="M 0 0 C 0.00399 -0.01551 0.00729 -0.03125 0.01285 -0.04584 C 0.01632 -0.05486 0.01753 -0.06482 0.02292 -0.07246 C 0.02465 -0.07963 0.02882 -0.08611 0.03299 -0.09144 C 0.03507 -0.10023 0.03542 -0.10625 0.0401 -0.1125 C 0.04062 -0.11435 0.04149 -0.11806 0.04149 -0.11806 C 0.0375 -0.13449 0.04306 -0.11459 0.03715 -0.12755 C 0.03073 -0.14167 0.04097 -0.12593 0.03299 -0.13727 C 0.03038 -0.14676 0.02969 -0.15672 0.02431 -0.16389 C 0.02066 -0.17871 0.02153 -0.17848 0.01441 -0.18866 C 0.01267 -0.19491 0.01076 -0.19746 0.00712 -0.20185 C 0.00521 -0.20949 0.00017 -0.2132 -0.00417 -0.21898 " pathEditMode="relative" ptsTypes="fffffffffffA">
                                      <p:cBhvr>
                                        <p:cTn id="238" dur="3000" fill="hold"/>
                                        <p:tgtEl>
                                          <p:spTgt spid="84"/>
                                        </p:tgtEl>
                                        <p:attrNameLst>
                                          <p:attrName>ppt_x</p:attrName>
                                          <p:attrName>ppt_y</p:attrName>
                                        </p:attrNameLst>
                                      </p:cBhvr>
                                    </p:animMotion>
                                  </p:childTnLst>
                                </p:cTn>
                              </p:par>
                              <p:par>
                                <p:cTn id="239" presetID="0" presetClass="path" presetSubtype="0" repeatCount="indefinite" accel="50000" decel="50000" fill="hold" grpId="1" nodeType="withEffect">
                                  <p:stCondLst>
                                    <p:cond delay="1000"/>
                                  </p:stCondLst>
                                  <p:childTnLst>
                                    <p:animMotion origin="layout" path="M 0 0 C 0.00087 -0.00024 0.00868 -0.00255 0.01007 -0.00371 C 0.01424 -0.00718 0.01493 -0.01088 0.01997 -0.0132 C 0.02396 -0.01852 0.02465 -0.02246 0.03003 -0.02477 C 0.03785 -0.04028 0.02743 -0.022 0.03715 -0.03241 C 0.04653 -0.04237 0.03316 -0.03473 0.04427 -0.04005 C 0.04878 -0.04561 0.05382 -0.05 0.05851 -0.0551 C 0.06267 -0.0595 0.06389 -0.06459 0.06858 -0.06852 C 0.0717 -0.07524 0.07309 -0.07755 0.07865 -0.07987 C 0.0875 -0.09237 0.07448 -0.07338 0.0842 -0.08959 C 0.08715 -0.09445 0.08767 -0.09283 0.09149 -0.097 C 0.09444 -0.10024 0.0974 -0.10487 0.1 -0.10857 C 0.10417 -0.12547 0.10712 -0.1338 0.10712 -0.15232 C 0.11233 -0.17362 0.10399 -0.14144 0.11146 -0.16366 C 0.1151 -0.17431 0.11719 -0.18704 0.11997 -0.19815 C 0.12188 -0.20556 0.12431 -0.2132 0.12569 -0.22084 C 0.12743 -0.23079 0.12882 -0.2419 0.1342 -0.24954 C 0.13611 -0.25649 0.13924 -0.2595 0.14288 -0.26482 " pathEditMode="relative" ptsTypes="fffffffffffffffffA">
                                      <p:cBhvr>
                                        <p:cTn id="240" dur="3000" fill="hold"/>
                                        <p:tgtEl>
                                          <p:spTgt spid="86"/>
                                        </p:tgtEl>
                                        <p:attrNameLst>
                                          <p:attrName>ppt_x</p:attrName>
                                          <p:attrName>ppt_y</p:attrName>
                                        </p:attrNameLst>
                                      </p:cBhvr>
                                    </p:animMotion>
                                  </p:childTnLst>
                                </p:cTn>
                              </p:par>
                              <p:par>
                                <p:cTn id="241" presetID="0" presetClass="path" presetSubtype="0" repeatCount="indefinite" accel="50000" decel="50000" fill="hold" grpId="1" nodeType="withEffect">
                                  <p:stCondLst>
                                    <p:cond delay="100"/>
                                  </p:stCondLst>
                                  <p:childTnLst>
                                    <p:animMotion origin="layout" path="M -1.94444E-6 1.11111E-6 C 0.00452 -0.00903 0.01094 -0.01921 0.01858 -0.02292 C 0.02431 -0.03449 0.01788 -0.02384 0.0257 -0.03033 C 0.0309 -0.03449 0.03386 -0.0412 0.03993 -0.04375 C 0.04358 -0.05139 0.04896 -0.05533 0.05417 -0.06088 C 0.06181 -0.06898 0.06684 -0.07593 0.0757 -0.08195 C 0.08195 -0.08611 0.08351 -0.09421 0.08993 -0.09699 C 0.0941 -0.10278 0.09913 -0.11204 0.10417 -0.1162 C 0.11476 -0.12477 0.10191 -0.10995 0.11285 -0.12176 C 0.12031 -0.12986 0.12622 -0.14236 0.13559 -0.14653 C 0.13993 -0.15232 0.14514 -0.15671 0.15 -0.16181 C 0.15469 -0.1669 0.15834 -0.17269 0.16424 -0.17523 C 0.16788 -0.18264 0.17309 -0.18565 0.17709 -0.19236 C 0.17813 -0.19421 0.17882 -0.1963 0.17986 -0.19815 C 0.18316 -0.2037 0.18281 -0.19954 0.18281 -0.2037 C 0.20677 -0.20625 0.19323 -0.20278 0.20417 -0.20764 C 0.20712 -0.20903 0.21285 -0.21134 0.21285 -0.21111 C 0.21424 -0.21273 0.21545 -0.21435 0.21702 -0.21528 C 0.21979 -0.2169 0.2257 -0.21898 0.2257 -0.21875 C 0.2316 -0.22732 0.24202 -0.22755 0.25 -0.23033 C 0.25868 -0.23333 0.2665 -0.23796 0.2757 -0.23796 " pathEditMode="relative" rAng="0" ptsTypes="ffffffffffffffffffffA">
                                      <p:cBhvr>
                                        <p:cTn id="242" dur="3000" fill="hold"/>
                                        <p:tgtEl>
                                          <p:spTgt spid="75"/>
                                        </p:tgtEl>
                                        <p:attrNameLst>
                                          <p:attrName>ppt_x</p:attrName>
                                          <p:attrName>ppt_y</p:attrName>
                                        </p:attrNameLst>
                                      </p:cBhvr>
                                      <p:rCtr x="138" y="-119"/>
                                    </p:animMotion>
                                  </p:childTnLst>
                                </p:cTn>
                              </p:par>
                              <p:par>
                                <p:cTn id="243" presetID="0" presetClass="path" presetSubtype="0" repeatCount="indefinite" accel="50000" decel="50000" fill="hold" grpId="1" nodeType="withEffect">
                                  <p:stCondLst>
                                    <p:cond delay="800"/>
                                  </p:stCondLst>
                                  <p:childTnLst>
                                    <p:animMotion origin="layout" path="M 0 0 C 0.01389 0.00301 0.02761 0.00648 0.0415 0.00949 C 0.06007 0.01759 0.07865 0.02639 0.09723 0.03426 C 0.09983 0.03657 0.10157 0.04004 0.10434 0.0419 C 0.11059 0.04606 0.1191 0.04861 0.1257 0.05139 C 0.14046 0.05764 0.15539 0.06366 0.16997 0.07037 C 0.17761 0.07384 0.18525 0.07662 0.19289 0.07986 C 0.19566 0.08102 0.19861 0.08241 0.20139 0.08379 C 0.20278 0.08449 0.20573 0.08565 0.20573 0.08565 C 0.21129 0.09352 0.22223 0.0956 0.23004 0.09907 C 0.23282 0.10023 0.23577 0.10162 0.23855 0.10278 C 0.23993 0.10347 0.24289 0.10463 0.24289 0.10463 C 0.24705 0.11041 0.25296 0.1118 0.25851 0.11435 C 0.26841 0.11875 0.27848 0.12315 0.28855 0.12754 C 0.29393 0.12986 0.3 0.12754 0.30573 0.12754 " pathEditMode="relative" ptsTypes="ffffffffffffffA">
                                      <p:cBhvr>
                                        <p:cTn id="244" dur="3000" fill="hold"/>
                                        <p:tgtEl>
                                          <p:spTgt spid="32"/>
                                        </p:tgtEl>
                                        <p:attrNameLst>
                                          <p:attrName>ppt_x</p:attrName>
                                          <p:attrName>ppt_y</p:attrName>
                                        </p:attrNameLst>
                                      </p:cBhvr>
                                    </p:animMotion>
                                  </p:childTnLst>
                                </p:cTn>
                              </p:par>
                              <p:par>
                                <p:cTn id="245" presetID="0" presetClass="path" presetSubtype="0" repeatCount="indefinite" accel="50000" decel="50000" fill="hold" grpId="1" nodeType="withEffect">
                                  <p:stCondLst>
                                    <p:cond delay="800"/>
                                  </p:stCondLst>
                                  <p:childTnLst>
                                    <p:animMotion origin="layout" path="M -0.00677 0.00509 C -0.00156 0.0074 0.00538 0.00925 0.01042 0.01272 C 0.01719 0.01734 0.02448 0.02266 0.03177 0.0259 C 0.03819 0.03446 0.04809 0.03423 0.05608 0.03932 C 0.06059 0.04209 0.06406 0.04487 0.06892 0.04695 C 0.07691 0.05689 0.10295 0.05712 0.11319 0.05828 C 0.12483 0.06129 0.13611 0.06591 0.14757 0.06961 C 0.15677 0.07262 0.16823 0.07169 0.17743 0.07169 C 0.1842 0.06915 0.1908 0.06707 0.19757 0.06406 C 0.19896 0.06337 0.20174 0.06221 0.20174 0.06244 C 0.20746 0.05458 0.21701 0.05365 0.22465 0.05065 C 0.23785 0.04556 0.25121 0.04371 0.26458 0.03932 C 0.27292 0.03654 0.28021 0.03168 0.28889 0.03168 " pathEditMode="relative" rAng="0" ptsTypes="ffffffffffffA">
                                      <p:cBhvr>
                                        <p:cTn id="246" dur="2000" fill="hold"/>
                                        <p:tgtEl>
                                          <p:spTgt spid="90"/>
                                        </p:tgtEl>
                                        <p:attrNameLst>
                                          <p:attrName>ppt_x</p:attrName>
                                          <p:attrName>ppt_y</p:attrName>
                                        </p:attrNameLst>
                                      </p:cBhvr>
                                      <p:rCtr x="148" y="34"/>
                                    </p:animMotion>
                                  </p:childTnLst>
                                </p:cTn>
                              </p:par>
                              <p:par>
                                <p:cTn id="247" presetID="0" presetClass="path" presetSubtype="0" repeatCount="indefinite" accel="50000" decel="50000" fill="hold" grpId="1" nodeType="withEffect">
                                  <p:stCondLst>
                                    <p:cond delay="800"/>
                                  </p:stCondLst>
                                  <p:childTnLst>
                                    <p:animMotion origin="layout" path="M 0 0 C 0.00573 0.0081 0.00521 0.01481 0.01424 0.01921 C 0.01615 0.02662 0.01806 0.02824 0.02292 0.0324 C 0.0257 0.04398 0.03247 0.05254 0.03854 0.06111 C 0.0415 0.07291 0.03733 0.06134 0.04427 0.06875 C 0.04549 0.07014 0.04601 0.07268 0.04705 0.0743 C 0.05052 0.08009 0.05643 0.08564 0.06146 0.08773 C 0.0632 0.09467 0.06129 0.09351 0.06563 0.09351 C 0.07396 0.09143 0.08368 0.08912 0.0915 0.08379 C 0.10139 0.07708 0.08993 0.0824 0.1 0.07824 C 0.10643 0.06921 0.09861 0.07893 0.10712 0.07245 C 0.10955 0.0706 0.11476 0.06365 0.11719 0.06111 C 0.12275 0.05509 0.1257 0.04722 0.13282 0.04398 C 0.13802 0.03703 0.1342 0.04097 0.14427 0.03634 C 0.14705 0.03495 0.15278 0.0324 0.15278 0.0324 C 0.16129 0.02176 0.14948 0.03541 0.16007 0.02685 C 0.16268 0.02476 0.16476 0.02176 0.16719 0.01921 C 0.17361 0.01226 0.17761 0.00162 0.18577 -0.00186 C 0.18993 -0.00556 0.19236 -0.00926 0.19705 -0.01135 C 0.20469 -0.02153 0.19566 -0.00834 0.20139 -0.02084 C 0.20278 -0.02385 0.20643 -0.02662 0.20851 -0.02848 C 0.21094 -0.03774 0.21875 -0.04445 0.2257 -0.04746 C 0.22969 -0.05278 0.23038 -0.05672 0.23577 -0.05903 C 0.24045 -0.06852 0.24913 -0.06852 0.25712 -0.07223 C 0.2599 -0.07361 0.26563 -0.07616 0.26563 -0.07616 C 0.26927 -0.08079 0.2724 -0.08357 0.27709 -0.08565 C 0.28229 -0.09236 0.28889 -0.09561 0.29566 -0.09908 C 0.2967 -0.10024 0.2974 -0.10186 0.29861 -0.10278 C 0.29983 -0.10371 0.30278 -0.10463 0.30278 -0.10463 C 0.30643 -0.10949 0.30938 -0.11204 0.31424 -0.11412 C 0.32188 -0.12431 0.31198 -0.11227 0.32136 -0.11991 C 0.32257 -0.12084 0.32309 -0.12292 0.32431 -0.12385 C 0.32691 -0.1257 0.33282 -0.12755 0.33282 -0.12755 C 0.33473 -0.1301 0.33611 -0.13357 0.33854 -0.13519 C 0.34375 -0.13866 0.35157 -0.14074 0.35712 -0.14283 C 0.36459 -0.14561 0.36077 -0.14352 0.36719 -0.14653 C 0.36858 -0.14723 0.37136 -0.14861 0.37136 -0.14861 " pathEditMode="relative" ptsTypes="ffffffffffffffffffffffffffffffffffffA">
                                      <p:cBhvr>
                                        <p:cTn id="248" dur="5000" fill="hold"/>
                                        <p:tgtEl>
                                          <p:spTgt spid="88"/>
                                        </p:tgtEl>
                                        <p:attrNameLst>
                                          <p:attrName>ppt_x</p:attrName>
                                          <p:attrName>ppt_y</p:attrName>
                                        </p:attrNameLst>
                                      </p:cBhvr>
                                    </p:animMotion>
                                  </p:childTnLst>
                                </p:cTn>
                              </p:par>
                              <p:par>
                                <p:cTn id="249" presetID="0" presetClass="path" presetSubtype="0" repeatCount="indefinite" accel="50000" decel="50000" fill="hold" grpId="1" nodeType="withEffect">
                                  <p:stCondLst>
                                    <p:cond delay="800"/>
                                  </p:stCondLst>
                                  <p:childTnLst>
                                    <p:animMotion origin="layout" path="M 0 0 C 0.00209 -0.00764 0.00191 -0.01065 0.0073 -0.01528 C 0.01077 -0.03009 0.00608 -0.0118 0.01146 -0.02662 C 0.01372 -0.03264 0.01424 -0.03796 0.01719 -0.04375 C 0.01945 -0.05324 0.02622 -0.06504 0.03143 -0.07245 C 0.03316 -0.07893 0.03507 -0.08287 0.03872 -0.08773 C 0.04167 -0.09954 0.04132 -0.10023 0.04862 -0.10671 C 0.05053 -0.11458 0.05157 -0.12361 0.05573 -0.12963 C 0.05747 -0.13565 0.05816 -0.14028 0.06146 -0.14491 C 0.0632 -0.15208 0.06667 -0.1581 0.07014 -0.16389 C 0.07934 -0.1794 0.06754 -0.16065 0.07431 -0.17523 C 0.07431 -0.17523 0.07987 -0.18264 0.08004 -0.18287 C 0.0849 -0.18264 0.11875 -0.18032 0.1257 -0.17917 C 0.13577 -0.17754 0.14584 -0.17245 0.15573 -0.16967 C 0.17691 -0.16342 0.16511 -0.16875 0.18004 -0.16204 C 0.18438 -0.16018 0.19289 -0.15625 0.19289 -0.15625 C 0.20087 -0.14629 0.21389 -0.14491 0.22414 -0.14282 C 0.23559 -0.14051 0.2474 -0.1375 0.25851 -0.13333 C 0.26632 -0.13055 0.27396 -0.12917 0.28143 -0.12569 C 0.28438 -0.1243 0.29011 -0.12199 0.29011 -0.12199 C 0.28889 -0.1206 0.28594 -0.11898 0.28716 -0.11805 C 0.28993 -0.11574 0.30365 -0.11481 0.30851 -0.1125 C 0.32778 -0.1037 0.34862 -0.09745 0.36858 -0.09329 C 0.37327 -0.0912 0.37553 -0.08796 0.38004 -0.08588 C 0.38108 -0.08449 0.38178 -0.08287 0.38299 -0.08194 C 0.38559 -0.08009 0.3915 -0.07824 0.3915 -0.07824 C 0.39462 -0.07407 0.39879 -0.07129 0.40157 -0.06667 C 0.40521 -0.06065 0.40573 -0.05787 0.41146 -0.05532 C 0.41355 -0.05254 0.41476 -0.04838 0.41719 -0.04583 C 0.4198 -0.04305 0.42309 -0.04236 0.42587 -0.04004 C 0.42917 -0.0331 0.42709 -0.03518 0.43143 -0.03241 " pathEditMode="relative" ptsTypes="ffffffffffffffffffffffffffffffA">
                                      <p:cBhvr>
                                        <p:cTn id="250" dur="5000" fill="hold"/>
                                        <p:tgtEl>
                                          <p:spTgt spid="89"/>
                                        </p:tgtEl>
                                        <p:attrNameLst>
                                          <p:attrName>ppt_x</p:attrName>
                                          <p:attrName>ppt_y</p:attrName>
                                        </p:attrNameLst>
                                      </p:cBhvr>
                                    </p:animMotion>
                                  </p:childTnLst>
                                </p:cTn>
                              </p:par>
                              <p:par>
                                <p:cTn id="251" presetID="0" presetClass="path" presetSubtype="0" repeatCount="indefinite" accel="50000" decel="50000" fill="hold" grpId="2" nodeType="withEffect">
                                  <p:stCondLst>
                                    <p:cond delay="800"/>
                                  </p:stCondLst>
                                  <p:childTnLst>
                                    <p:animMotion origin="layout" path="M 0 0 C -0.00208 -0.01158 -0.01111 -0.025 -0.01996 -0.02871 C -0.02291 -0.02986 -0.02864 -0.03241 -0.02864 -0.03241 C -0.03264 -0.0382 -0.03784 -0.04352 -0.04288 -0.04769 C -0.04704 -0.05648 -0.0526 -0.06227 -0.0585 -0.06875 C -0.06059 -0.07107 -0.06284 -0.07523 -0.06562 -0.07616 C -0.06753 -0.07685 -0.06944 -0.07616 -0.07135 -0.07616 C -0.07986 -0.06898 -0.08732 -0.06088 -0.09566 -0.05347 C -0.09843 -0.05116 -0.10156 -0.05 -0.10434 -0.04769 C -0.10833 -0.03935 -0.1151 -0.03449 -0.11996 -0.02662 C -0.12777 -0.01389 -0.13975 0.00949 -0.15139 0.01528 C -0.1585 0.0243 -0.14982 0.01273 -0.15711 0.02477 C -0.15798 0.02616 -0.16007 0.02847 -0.16007 0.02847 C -0.16198 0.02917 -0.16389 0.02917 -0.16562 0.03032 C -0.16684 0.03125 -0.16736 0.03356 -0.16857 0.03426 C -0.17899 0.04028 -0.19114 0.04259 -0.20139 0.04954 C -0.2092 0.05486 -0.21649 0.06157 -0.2243 0.06667 C -0.23159 0.07153 -0.22604 0.06852 -0.23142 0.0743 C -0.23645 0.07986 -0.24375 0.08495 -0.25 0.0875 C -0.25277 0.09143 -0.25312 0.09259 -0.25711 0.09514 C -0.2585 0.09606 -0.26145 0.09699 -0.26145 0.09699 " pathEditMode="relative" ptsTypes="ffffffffffffffffffffA">
                                      <p:cBhvr>
                                        <p:cTn id="252" dur="5000" fill="hold"/>
                                        <p:tgtEl>
                                          <p:spTgt spid="100"/>
                                        </p:tgtEl>
                                        <p:attrNameLst>
                                          <p:attrName>ppt_x</p:attrName>
                                          <p:attrName>ppt_y</p:attrName>
                                        </p:attrNameLst>
                                      </p:cBhvr>
                                    </p:animMotion>
                                  </p:childTnLst>
                                </p:cTn>
                              </p:par>
                              <p:par>
                                <p:cTn id="253" presetID="0" presetClass="path" presetSubtype="0" repeatCount="indefinite" accel="50000" decel="50000" fill="hold" grpId="2" nodeType="withEffect">
                                  <p:stCondLst>
                                    <p:cond delay="800"/>
                                  </p:stCondLst>
                                  <p:childTnLst>
                                    <p:animMotion origin="layout" path="M 0 0 C 0.03906 -0.00324 0.07621 -0.00763 0.1158 -0.00763 C 0.12396 -0.01851 0.13264 -0.02685 0.14149 -0.03611 C 0.14496 -0.03981 0.14687 -0.04537 0.15 -0.04953 C 0.15746 -0.05949 0.16771 -0.06736 0.17587 -0.07615 C 0.17986 -0.08055 0.18142 -0.08564 0.18576 -0.08958 C 0.19184 -0.10092 0.2 -0.11018 0.20729 -0.1199 C 0.21285 -0.12731 0.21736 -0.13541 0.22291 -0.14282 C 0.22934 -0.15555 0.22639 -0.15092 0.23142 -0.1581 C 0.23316 -0.16458 0.23507 -0.16851 0.23871 -0.17337 C 0.24132 -0.18425 0.2441 -0.18981 0.25 -0.19814 C 0.25278 -0.2081 0.25069 -0.20208 0.25729 -0.21527 C 0.25816 -0.21712 0.26007 -0.22083 0.26007 -0.22083 C 0.2618 -0.22824 0.26597 -0.23449 0.27014 -0.24004 C 0.27187 -0.24675 0.27066 -0.24467 0.2743 -0.24953 C 0.27535 -0.25092 0.27725 -0.25324 0.27725 -0.25324 " pathEditMode="relative" ptsTypes="fffffffffffffffA">
                                      <p:cBhvr>
                                        <p:cTn id="254" dur="5000" fill="hold"/>
                                        <p:tgtEl>
                                          <p:spTgt spid="101"/>
                                        </p:tgtEl>
                                        <p:attrNameLst>
                                          <p:attrName>ppt_x</p:attrName>
                                          <p:attrName>ppt_y</p:attrName>
                                        </p:attrNameLst>
                                      </p:cBhvr>
                                    </p:animMotion>
                                  </p:childTnLst>
                                </p:cTn>
                              </p:par>
                              <p:par>
                                <p:cTn id="255" presetID="0" presetClass="path" presetSubtype="0" repeatCount="indefinite" accel="50000" decel="50000" fill="hold" grpId="2" nodeType="withEffect">
                                  <p:stCondLst>
                                    <p:cond delay="800"/>
                                  </p:stCondLst>
                                  <p:childTnLst>
                                    <p:animMotion origin="layout" path="M 0 0 C -0.00833 -0.00417 -0.00868 -0.01551 -0.01285 -0.02477 C -0.01441 -0.02824 -0.01649 -0.03102 -0.0184 -0.03426 C -0.02187 -0.04005 -0.02101 -0.03681 -0.02569 -0.0419 C -0.03298 -0.04977 -0.03923 -0.05764 -0.04705 -0.06482 C -0.05156 -0.06898 -0.04878 -0.06898 -0.05278 -0.07431 C -0.05694 -0.07986 -0.0566 -0.07709 -0.06128 -0.0801 C -0.0717 -0.08681 -0.0776 -0.08773 -0.08993 -0.08773 C -0.10607 -0.08519 -0.12257 -0.08264 -0.13854 -0.07824 C -0.15278 -0.07431 -0.16528 -0.06713 -0.17986 -0.06482 C -0.19184 -0.05973 -0.17413 -0.06713 -0.19132 -0.06111 C -0.19288 -0.06065 -0.19566 -0.05903 -0.19566 -0.05903 " pathEditMode="relative" ptsTypes="fffffffffffA">
                                      <p:cBhvr>
                                        <p:cTn id="256" dur="4000" fill="hold"/>
                                        <p:tgtEl>
                                          <p:spTgt spid="102"/>
                                        </p:tgtEl>
                                        <p:attrNameLst>
                                          <p:attrName>ppt_x</p:attrName>
                                          <p:attrName>ppt_y</p:attrName>
                                        </p:attrNameLst>
                                      </p:cBhvr>
                                    </p:animMotion>
                                  </p:childTnLst>
                                </p:cTn>
                              </p:par>
                              <p:par>
                                <p:cTn id="257" presetID="42" presetClass="path" presetSubtype="0" repeatCount="indefinite" accel="50000" decel="50000" fill="hold" grpId="1" nodeType="withEffect">
                                  <p:stCondLst>
                                    <p:cond delay="800"/>
                                  </p:stCondLst>
                                  <p:childTnLst>
                                    <p:animMotion origin="layout" path="M -1.66667E-6 2.22222E-6 L -0.09444 2.22222E-6 " pathEditMode="relative" rAng="0" ptsTypes="AA">
                                      <p:cBhvr>
                                        <p:cTn id="258" dur="2000" fill="hold"/>
                                        <p:tgtEl>
                                          <p:spTgt spid="103"/>
                                        </p:tgtEl>
                                        <p:attrNameLst>
                                          <p:attrName>ppt_x</p:attrName>
                                          <p:attrName>ppt_y</p:attrName>
                                        </p:attrNameLst>
                                      </p:cBhvr>
                                      <p:rCtr x="-4722" y="0"/>
                                    </p:animMotion>
                                  </p:childTnLst>
                                </p:cTn>
                              </p:par>
                            </p:childTnLst>
                          </p:cTn>
                        </p:par>
                      </p:childTnLst>
                    </p:cTn>
                  </p:par>
                  <p:par>
                    <p:cTn id="259" fill="hold" nodeType="clickPar">
                      <p:stCondLst>
                        <p:cond delay="indefinite"/>
                      </p:stCondLst>
                      <p:childTnLst>
                        <p:par>
                          <p:cTn id="260" fill="hold" nodeType="withGroup">
                            <p:stCondLst>
                              <p:cond delay="0"/>
                            </p:stCondLst>
                            <p:childTnLst>
                              <p:par>
                                <p:cTn id="261" presetID="1" presetClass="exit" presetSubtype="0" fill="hold" nodeType="clickEffect">
                                  <p:stCondLst>
                                    <p:cond delay="0"/>
                                  </p:stCondLst>
                                  <p:childTnLst>
                                    <p:set>
                                      <p:cBhvr>
                                        <p:cTn id="262" dur="1" fill="hold">
                                          <p:stCondLst>
                                            <p:cond delay="0"/>
                                          </p:stCondLst>
                                        </p:cTn>
                                        <p:tgtEl>
                                          <p:spTgt spid="4"/>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6"/>
                                        </p:tgtEl>
                                        <p:attrNameLst>
                                          <p:attrName>style.visibility</p:attrName>
                                        </p:attrNameLst>
                                      </p:cBhvr>
                                      <p:to>
                                        <p:strVal val="hidden"/>
                                      </p:to>
                                    </p:set>
                                  </p:childTnLst>
                                </p:cTn>
                              </p:par>
                              <p:par>
                                <p:cTn id="265" presetID="1" presetClass="exit" presetSubtype="0" fill="hold" grpId="1" nodeType="withEffect">
                                  <p:stCondLst>
                                    <p:cond delay="0"/>
                                  </p:stCondLst>
                                  <p:childTnLst>
                                    <p:set>
                                      <p:cBhvr>
                                        <p:cTn id="266" dur="1" fill="hold">
                                          <p:stCondLst>
                                            <p:cond delay="0"/>
                                          </p:stCondLst>
                                        </p:cTn>
                                        <p:tgtEl>
                                          <p:spTgt spid="101"/>
                                        </p:tgtEl>
                                        <p:attrNameLst>
                                          <p:attrName>style.visibility</p:attrName>
                                        </p:attrNameLst>
                                      </p:cBhvr>
                                      <p:to>
                                        <p:strVal val="hidden"/>
                                      </p:to>
                                    </p:set>
                                  </p:childTnLst>
                                </p:cTn>
                              </p:par>
                              <p:par>
                                <p:cTn id="267" presetID="1" presetClass="exit" presetSubtype="0" fill="hold" nodeType="withEffect">
                                  <p:stCondLst>
                                    <p:cond delay="0"/>
                                  </p:stCondLst>
                                  <p:childTnLst>
                                    <p:set>
                                      <p:cBhvr>
                                        <p:cTn id="268" dur="1" fill="hold">
                                          <p:stCondLst>
                                            <p:cond delay="0"/>
                                          </p:stCondLst>
                                        </p:cTn>
                                        <p:tgtEl>
                                          <p:spTgt spid="9"/>
                                        </p:tgtEl>
                                        <p:attrNameLst>
                                          <p:attrName>style.visibility</p:attrName>
                                        </p:attrNameLst>
                                      </p:cBhvr>
                                      <p:to>
                                        <p:strVal val="hidden"/>
                                      </p:to>
                                    </p:set>
                                  </p:childTnLst>
                                </p:cTn>
                              </p:par>
                              <p:par>
                                <p:cTn id="269" presetID="1" presetClass="exit" presetSubtype="0" fill="hold" nodeType="withEffect">
                                  <p:stCondLst>
                                    <p:cond delay="0"/>
                                  </p:stCondLst>
                                  <p:childTnLst>
                                    <p:set>
                                      <p:cBhvr>
                                        <p:cTn id="270" dur="1" fill="hold">
                                          <p:stCondLst>
                                            <p:cond delay="0"/>
                                          </p:stCondLst>
                                        </p:cTn>
                                        <p:tgtEl>
                                          <p:spTgt spid="7"/>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8"/>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5"/>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33"/>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34"/>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35"/>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36"/>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37"/>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39"/>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40"/>
                                        </p:tgtEl>
                                        <p:attrNameLst>
                                          <p:attrName>style.visibility</p:attrName>
                                        </p:attrNameLst>
                                      </p:cBhvr>
                                      <p:to>
                                        <p:strVal val="hidden"/>
                                      </p:to>
                                    </p:set>
                                  </p:childTnLst>
                                </p:cTn>
                              </p:par>
                              <p:par>
                                <p:cTn id="289" presetID="1" presetClass="exit" presetSubtype="0" fill="hold" nodeType="withEffect">
                                  <p:stCondLst>
                                    <p:cond delay="0"/>
                                  </p:stCondLst>
                                  <p:childTnLst>
                                    <p:set>
                                      <p:cBhvr>
                                        <p:cTn id="290" dur="1" fill="hold">
                                          <p:stCondLst>
                                            <p:cond delay="0"/>
                                          </p:stCondLst>
                                        </p:cTn>
                                        <p:tgtEl>
                                          <p:spTgt spid="41"/>
                                        </p:tgtEl>
                                        <p:attrNameLst>
                                          <p:attrName>style.visibility</p:attrName>
                                        </p:attrNameLst>
                                      </p:cBhvr>
                                      <p:to>
                                        <p:strVal val="hidden"/>
                                      </p:to>
                                    </p:set>
                                  </p:childTnLst>
                                </p:cTn>
                              </p:par>
                              <p:par>
                                <p:cTn id="291" presetID="1" presetClass="exit" presetSubtype="0" fill="hold" nodeType="withEffect">
                                  <p:stCondLst>
                                    <p:cond delay="0"/>
                                  </p:stCondLst>
                                  <p:childTnLst>
                                    <p:set>
                                      <p:cBhvr>
                                        <p:cTn id="292" dur="1" fill="hold">
                                          <p:stCondLst>
                                            <p:cond delay="0"/>
                                          </p:stCondLst>
                                        </p:cTn>
                                        <p:tgtEl>
                                          <p:spTgt spid="48"/>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77"/>
                                        </p:tgtEl>
                                        <p:attrNameLst>
                                          <p:attrName>style.visibility</p:attrName>
                                        </p:attrNameLst>
                                      </p:cBhvr>
                                      <p:to>
                                        <p:strVal val="hidden"/>
                                      </p:to>
                                    </p:set>
                                  </p:childTnLst>
                                </p:cTn>
                              </p:par>
                              <p:par>
                                <p:cTn id="295" presetID="1" presetClass="exit" presetSubtype="0" fill="hold" nodeType="withEffect">
                                  <p:stCondLst>
                                    <p:cond delay="0"/>
                                  </p:stCondLst>
                                  <p:childTnLst>
                                    <p:set>
                                      <p:cBhvr>
                                        <p:cTn id="296" dur="1" fill="hold">
                                          <p:stCondLst>
                                            <p:cond delay="0"/>
                                          </p:stCondLst>
                                        </p:cTn>
                                        <p:tgtEl>
                                          <p:spTgt spid="61"/>
                                        </p:tgtEl>
                                        <p:attrNameLst>
                                          <p:attrName>style.visibility</p:attrName>
                                        </p:attrNameLst>
                                      </p:cBhvr>
                                      <p:to>
                                        <p:strVal val="hidden"/>
                                      </p:to>
                                    </p:set>
                                  </p:childTnLst>
                                </p:cTn>
                              </p:par>
                              <p:par>
                                <p:cTn id="297" presetID="1" presetClass="exit" presetSubtype="0" fill="hold" nodeType="withEffect">
                                  <p:stCondLst>
                                    <p:cond delay="0"/>
                                  </p:stCondLst>
                                  <p:childTnLst>
                                    <p:set>
                                      <p:cBhvr>
                                        <p:cTn id="298" dur="1" fill="hold">
                                          <p:stCondLst>
                                            <p:cond delay="0"/>
                                          </p:stCondLst>
                                        </p:cTn>
                                        <p:tgtEl>
                                          <p:spTgt spid="98"/>
                                        </p:tgtEl>
                                        <p:attrNameLst>
                                          <p:attrName>style.visibility</p:attrName>
                                        </p:attrNameLst>
                                      </p:cBhvr>
                                      <p:to>
                                        <p:strVal val="hidden"/>
                                      </p:to>
                                    </p:set>
                                  </p:childTnLst>
                                </p:cTn>
                              </p:par>
                              <p:par>
                                <p:cTn id="299" presetID="1" presetClass="exit" presetSubtype="0" fill="hold" nodeType="withEffect">
                                  <p:stCondLst>
                                    <p:cond delay="0"/>
                                  </p:stCondLst>
                                  <p:childTnLst>
                                    <p:set>
                                      <p:cBhvr>
                                        <p:cTn id="300" dur="1" fill="hold">
                                          <p:stCondLst>
                                            <p:cond delay="0"/>
                                          </p:stCondLst>
                                        </p:cTn>
                                        <p:tgtEl>
                                          <p:spTgt spid="46"/>
                                        </p:tgtEl>
                                        <p:attrNameLst>
                                          <p:attrName>style.visibility</p:attrName>
                                        </p:attrNameLst>
                                      </p:cBhvr>
                                      <p:to>
                                        <p:strVal val="hidden"/>
                                      </p:to>
                                    </p:set>
                                  </p:childTnLst>
                                </p:cTn>
                              </p:par>
                              <p:par>
                                <p:cTn id="301" presetID="1" presetClass="exit" presetSubtype="0" fill="hold" nodeType="withEffect">
                                  <p:stCondLst>
                                    <p:cond delay="0"/>
                                  </p:stCondLst>
                                  <p:childTnLst>
                                    <p:set>
                                      <p:cBhvr>
                                        <p:cTn id="302" dur="1" fill="hold">
                                          <p:stCondLst>
                                            <p:cond delay="0"/>
                                          </p:stCondLst>
                                        </p:cTn>
                                        <p:tgtEl>
                                          <p:spTgt spid="69"/>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62"/>
                                        </p:tgtEl>
                                        <p:attrNameLst>
                                          <p:attrName>style.visibility</p:attrName>
                                        </p:attrNameLst>
                                      </p:cBhvr>
                                      <p:to>
                                        <p:strVal val="hidden"/>
                                      </p:to>
                                    </p:set>
                                  </p:childTnLst>
                                </p:cTn>
                              </p:par>
                              <p:par>
                                <p:cTn id="305" presetID="1" presetClass="exit" presetSubtype="0" fill="hold" nodeType="withEffect">
                                  <p:stCondLst>
                                    <p:cond delay="0"/>
                                  </p:stCondLst>
                                  <p:childTnLst>
                                    <p:set>
                                      <p:cBhvr>
                                        <p:cTn id="306" dur="1" fill="hold">
                                          <p:stCondLst>
                                            <p:cond delay="0"/>
                                          </p:stCondLst>
                                        </p:cTn>
                                        <p:tgtEl>
                                          <p:spTgt spid="59"/>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1042"/>
                                        </p:tgtEl>
                                        <p:attrNameLst>
                                          <p:attrName>style.visibility</p:attrName>
                                        </p:attrNameLst>
                                      </p:cBhvr>
                                      <p:to>
                                        <p:strVal val="hidden"/>
                                      </p:to>
                                    </p:set>
                                  </p:childTnLst>
                                </p:cTn>
                              </p:par>
                              <p:par>
                                <p:cTn id="309" presetID="1" presetClass="exit" presetSubtype="0" fill="hold" nodeType="withEffect">
                                  <p:stCondLst>
                                    <p:cond delay="0"/>
                                  </p:stCondLst>
                                  <p:childTnLst>
                                    <p:set>
                                      <p:cBhvr>
                                        <p:cTn id="310" dur="1" fill="hold">
                                          <p:stCondLst>
                                            <p:cond delay="0"/>
                                          </p:stCondLst>
                                        </p:cTn>
                                        <p:tgtEl>
                                          <p:spTgt spid="38"/>
                                        </p:tgtEl>
                                        <p:attrNameLst>
                                          <p:attrName>style.visibility</p:attrName>
                                        </p:attrNameLst>
                                      </p:cBhvr>
                                      <p:to>
                                        <p:strVal val="hidden"/>
                                      </p:to>
                                    </p:set>
                                  </p:childTnLst>
                                </p:cTn>
                              </p:par>
                              <p:par>
                                <p:cTn id="311" presetID="1" presetClass="exit" presetSubtype="0" fill="hold" nodeType="withEffect">
                                  <p:stCondLst>
                                    <p:cond delay="0"/>
                                  </p:stCondLst>
                                  <p:childTnLst>
                                    <p:set>
                                      <p:cBhvr>
                                        <p:cTn id="312" dur="1" fill="hold">
                                          <p:stCondLst>
                                            <p:cond delay="0"/>
                                          </p:stCondLst>
                                        </p:cTn>
                                        <p:tgtEl>
                                          <p:spTgt spid="66"/>
                                        </p:tgtEl>
                                        <p:attrNameLst>
                                          <p:attrName>style.visibility</p:attrName>
                                        </p:attrNameLst>
                                      </p:cBhvr>
                                      <p:to>
                                        <p:strVal val="hidden"/>
                                      </p:to>
                                    </p:set>
                                  </p:childTnLst>
                                </p:cTn>
                              </p:par>
                              <p:par>
                                <p:cTn id="313" presetID="1" presetClass="exit" presetSubtype="0" fill="hold" nodeType="withEffect">
                                  <p:stCondLst>
                                    <p:cond delay="0"/>
                                  </p:stCondLst>
                                  <p:childTnLst>
                                    <p:set>
                                      <p:cBhvr>
                                        <p:cTn id="314" dur="1" fill="hold">
                                          <p:stCondLst>
                                            <p:cond delay="0"/>
                                          </p:stCondLst>
                                        </p:cTn>
                                        <p:tgtEl>
                                          <p:spTgt spid="72"/>
                                        </p:tgtEl>
                                        <p:attrNameLst>
                                          <p:attrName>style.visibility</p:attrName>
                                        </p:attrNameLst>
                                      </p:cBhvr>
                                      <p:to>
                                        <p:strVal val="hidden"/>
                                      </p:to>
                                    </p:set>
                                  </p:childTnLst>
                                </p:cTn>
                              </p:par>
                              <p:par>
                                <p:cTn id="315" presetID="1" presetClass="exit" presetSubtype="0" fill="hold" nodeType="withEffect">
                                  <p:stCondLst>
                                    <p:cond delay="0"/>
                                  </p:stCondLst>
                                  <p:childTnLst>
                                    <p:set>
                                      <p:cBhvr>
                                        <p:cTn id="316" dur="1" fill="hold">
                                          <p:stCondLst>
                                            <p:cond delay="0"/>
                                          </p:stCondLst>
                                        </p:cTn>
                                        <p:tgtEl>
                                          <p:spTgt spid="49"/>
                                        </p:tgtEl>
                                        <p:attrNameLst>
                                          <p:attrName>style.visibility</p:attrName>
                                        </p:attrNameLst>
                                      </p:cBhvr>
                                      <p:to>
                                        <p:strVal val="hidden"/>
                                      </p:to>
                                    </p:set>
                                  </p:childTnLst>
                                </p:cTn>
                              </p:par>
                              <p:par>
                                <p:cTn id="317" presetID="1" presetClass="exit" presetSubtype="0" fill="hold" grpId="2" nodeType="withEffect">
                                  <p:stCondLst>
                                    <p:cond delay="0"/>
                                  </p:stCondLst>
                                  <p:childTnLst>
                                    <p:set>
                                      <p:cBhvr>
                                        <p:cTn id="318" dur="1" fill="hold">
                                          <p:stCondLst>
                                            <p:cond delay="0"/>
                                          </p:stCondLst>
                                        </p:cTn>
                                        <p:tgtEl>
                                          <p:spTgt spid="32"/>
                                        </p:tgtEl>
                                        <p:attrNameLst>
                                          <p:attrName>style.visibility</p:attrName>
                                        </p:attrNameLst>
                                      </p:cBhvr>
                                      <p:to>
                                        <p:strVal val="hidden"/>
                                      </p:to>
                                    </p:set>
                                  </p:childTnLst>
                                </p:cTn>
                              </p:par>
                              <p:par>
                                <p:cTn id="319" presetID="1" presetClass="exit" presetSubtype="0" fill="hold" grpId="2" nodeType="withEffect">
                                  <p:stCondLst>
                                    <p:cond delay="0"/>
                                  </p:stCondLst>
                                  <p:childTnLst>
                                    <p:set>
                                      <p:cBhvr>
                                        <p:cTn id="320" dur="1" fill="hold">
                                          <p:stCondLst>
                                            <p:cond delay="0"/>
                                          </p:stCondLst>
                                        </p:cTn>
                                        <p:tgtEl>
                                          <p:spTgt spid="73"/>
                                        </p:tgtEl>
                                        <p:attrNameLst>
                                          <p:attrName>style.visibility</p:attrName>
                                        </p:attrNameLst>
                                      </p:cBhvr>
                                      <p:to>
                                        <p:strVal val="hidden"/>
                                      </p:to>
                                    </p:set>
                                  </p:childTnLst>
                                </p:cTn>
                              </p:par>
                              <p:par>
                                <p:cTn id="321" presetID="1" presetClass="exit" presetSubtype="0" fill="hold" grpId="2" nodeType="withEffect">
                                  <p:stCondLst>
                                    <p:cond delay="0"/>
                                  </p:stCondLst>
                                  <p:childTnLst>
                                    <p:set>
                                      <p:cBhvr>
                                        <p:cTn id="322" dur="1" fill="hold">
                                          <p:stCondLst>
                                            <p:cond delay="0"/>
                                          </p:stCondLst>
                                        </p:cTn>
                                        <p:tgtEl>
                                          <p:spTgt spid="75"/>
                                        </p:tgtEl>
                                        <p:attrNameLst>
                                          <p:attrName>style.visibility</p:attrName>
                                        </p:attrNameLst>
                                      </p:cBhvr>
                                      <p:to>
                                        <p:strVal val="hidden"/>
                                      </p:to>
                                    </p:set>
                                  </p:childTnLst>
                                </p:cTn>
                              </p:par>
                              <p:par>
                                <p:cTn id="323" presetID="1" presetClass="exit" presetSubtype="0" fill="hold" grpId="2" nodeType="withEffect">
                                  <p:stCondLst>
                                    <p:cond delay="0"/>
                                  </p:stCondLst>
                                  <p:childTnLst>
                                    <p:set>
                                      <p:cBhvr>
                                        <p:cTn id="324" dur="1" fill="hold">
                                          <p:stCondLst>
                                            <p:cond delay="0"/>
                                          </p:stCondLst>
                                        </p:cTn>
                                        <p:tgtEl>
                                          <p:spTgt spid="76"/>
                                        </p:tgtEl>
                                        <p:attrNameLst>
                                          <p:attrName>style.visibility</p:attrName>
                                        </p:attrNameLst>
                                      </p:cBhvr>
                                      <p:to>
                                        <p:strVal val="hidden"/>
                                      </p:to>
                                    </p:set>
                                  </p:childTnLst>
                                </p:cTn>
                              </p:par>
                              <p:par>
                                <p:cTn id="325" presetID="1" presetClass="exit" presetSubtype="0" fill="hold" grpId="2" nodeType="withEffect">
                                  <p:stCondLst>
                                    <p:cond delay="0"/>
                                  </p:stCondLst>
                                  <p:childTnLst>
                                    <p:set>
                                      <p:cBhvr>
                                        <p:cTn id="326" dur="1" fill="hold">
                                          <p:stCondLst>
                                            <p:cond delay="0"/>
                                          </p:stCondLst>
                                        </p:cTn>
                                        <p:tgtEl>
                                          <p:spTgt spid="78"/>
                                        </p:tgtEl>
                                        <p:attrNameLst>
                                          <p:attrName>style.visibility</p:attrName>
                                        </p:attrNameLst>
                                      </p:cBhvr>
                                      <p:to>
                                        <p:strVal val="hidden"/>
                                      </p:to>
                                    </p:set>
                                  </p:childTnLst>
                                </p:cTn>
                              </p:par>
                              <p:par>
                                <p:cTn id="327" presetID="1" presetClass="exit" presetSubtype="0" fill="hold" grpId="2" nodeType="withEffect">
                                  <p:stCondLst>
                                    <p:cond delay="0"/>
                                  </p:stCondLst>
                                  <p:childTnLst>
                                    <p:set>
                                      <p:cBhvr>
                                        <p:cTn id="328" dur="1" fill="hold">
                                          <p:stCondLst>
                                            <p:cond delay="0"/>
                                          </p:stCondLst>
                                        </p:cTn>
                                        <p:tgtEl>
                                          <p:spTgt spid="79"/>
                                        </p:tgtEl>
                                        <p:attrNameLst>
                                          <p:attrName>style.visibility</p:attrName>
                                        </p:attrNameLst>
                                      </p:cBhvr>
                                      <p:to>
                                        <p:strVal val="hidden"/>
                                      </p:to>
                                    </p:set>
                                  </p:childTnLst>
                                </p:cTn>
                              </p:par>
                              <p:par>
                                <p:cTn id="329" presetID="1" presetClass="exit" presetSubtype="0" fill="hold" grpId="2" nodeType="withEffect">
                                  <p:stCondLst>
                                    <p:cond delay="0"/>
                                  </p:stCondLst>
                                  <p:childTnLst>
                                    <p:set>
                                      <p:cBhvr>
                                        <p:cTn id="330" dur="1" fill="hold">
                                          <p:stCondLst>
                                            <p:cond delay="0"/>
                                          </p:stCondLst>
                                        </p:cTn>
                                        <p:tgtEl>
                                          <p:spTgt spid="80"/>
                                        </p:tgtEl>
                                        <p:attrNameLst>
                                          <p:attrName>style.visibility</p:attrName>
                                        </p:attrNameLst>
                                      </p:cBhvr>
                                      <p:to>
                                        <p:strVal val="hidden"/>
                                      </p:to>
                                    </p:set>
                                  </p:childTnLst>
                                </p:cTn>
                              </p:par>
                              <p:par>
                                <p:cTn id="331" presetID="1" presetClass="exit" presetSubtype="0" fill="hold" grpId="2" nodeType="withEffect">
                                  <p:stCondLst>
                                    <p:cond delay="0"/>
                                  </p:stCondLst>
                                  <p:childTnLst>
                                    <p:set>
                                      <p:cBhvr>
                                        <p:cTn id="332" dur="1" fill="hold">
                                          <p:stCondLst>
                                            <p:cond delay="0"/>
                                          </p:stCondLst>
                                        </p:cTn>
                                        <p:tgtEl>
                                          <p:spTgt spid="81"/>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42"/>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57"/>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60"/>
                                        </p:tgtEl>
                                        <p:attrNameLst>
                                          <p:attrName>style.visibility</p:attrName>
                                        </p:attrNameLst>
                                      </p:cBhvr>
                                      <p:to>
                                        <p:strVal val="hidden"/>
                                      </p:to>
                                    </p:set>
                                  </p:childTnLst>
                                </p:cTn>
                              </p:par>
                              <p:par>
                                <p:cTn id="339" presetID="1" presetClass="exit" presetSubtype="0" fill="hold" nodeType="withEffect">
                                  <p:stCondLst>
                                    <p:cond delay="0"/>
                                  </p:stCondLst>
                                  <p:childTnLst>
                                    <p:set>
                                      <p:cBhvr>
                                        <p:cTn id="340" dur="1" fill="hold">
                                          <p:stCondLst>
                                            <p:cond delay="0"/>
                                          </p:stCondLst>
                                        </p:cTn>
                                        <p:tgtEl>
                                          <p:spTgt spid="63"/>
                                        </p:tgtEl>
                                        <p:attrNameLst>
                                          <p:attrName>style.visibility</p:attrName>
                                        </p:attrNameLst>
                                      </p:cBhvr>
                                      <p:to>
                                        <p:strVal val="hidden"/>
                                      </p:to>
                                    </p:set>
                                  </p:childTnLst>
                                </p:cTn>
                              </p:par>
                              <p:par>
                                <p:cTn id="341" presetID="1" presetClass="exit" presetSubtype="0" fill="hold" nodeType="withEffect">
                                  <p:stCondLst>
                                    <p:cond delay="0"/>
                                  </p:stCondLst>
                                  <p:childTnLst>
                                    <p:set>
                                      <p:cBhvr>
                                        <p:cTn id="342" dur="1" fill="hold">
                                          <p:stCondLst>
                                            <p:cond delay="0"/>
                                          </p:stCondLst>
                                        </p:cTn>
                                        <p:tgtEl>
                                          <p:spTgt spid="67"/>
                                        </p:tgtEl>
                                        <p:attrNameLst>
                                          <p:attrName>style.visibility</p:attrName>
                                        </p:attrNameLst>
                                      </p:cBhvr>
                                      <p:to>
                                        <p:strVal val="hidden"/>
                                      </p:to>
                                    </p:set>
                                  </p:childTnLst>
                                </p:cTn>
                              </p:par>
                              <p:par>
                                <p:cTn id="343" presetID="1" presetClass="exit" presetSubtype="0" fill="hold" nodeType="withEffect">
                                  <p:stCondLst>
                                    <p:cond delay="0"/>
                                  </p:stCondLst>
                                  <p:childTnLst>
                                    <p:set>
                                      <p:cBhvr>
                                        <p:cTn id="344" dur="1" fill="hold">
                                          <p:stCondLst>
                                            <p:cond delay="0"/>
                                          </p:stCondLst>
                                        </p:cTn>
                                        <p:tgtEl>
                                          <p:spTgt spid="70"/>
                                        </p:tgtEl>
                                        <p:attrNameLst>
                                          <p:attrName>style.visibility</p:attrName>
                                        </p:attrNameLst>
                                      </p:cBhvr>
                                      <p:to>
                                        <p:strVal val="hidden"/>
                                      </p:to>
                                    </p:set>
                                  </p:childTnLst>
                                </p:cTn>
                              </p:par>
                              <p:par>
                                <p:cTn id="345" presetID="1" presetClass="exit" presetSubtype="0" fill="hold" nodeType="withEffect">
                                  <p:stCondLst>
                                    <p:cond delay="0"/>
                                  </p:stCondLst>
                                  <p:childTnLst>
                                    <p:set>
                                      <p:cBhvr>
                                        <p:cTn id="346" dur="1" fill="hold">
                                          <p:stCondLst>
                                            <p:cond delay="0"/>
                                          </p:stCondLst>
                                        </p:cTn>
                                        <p:tgtEl>
                                          <p:spTgt spid="71"/>
                                        </p:tgtEl>
                                        <p:attrNameLst>
                                          <p:attrName>style.visibility</p:attrName>
                                        </p:attrNameLst>
                                      </p:cBhvr>
                                      <p:to>
                                        <p:strVal val="hidden"/>
                                      </p:to>
                                    </p:set>
                                  </p:childTnLst>
                                </p:cTn>
                              </p:par>
                              <p:par>
                                <p:cTn id="347" presetID="1" presetClass="exit" presetSubtype="0" fill="hold" nodeType="withEffect">
                                  <p:stCondLst>
                                    <p:cond delay="0"/>
                                  </p:stCondLst>
                                  <p:childTnLst>
                                    <p:set>
                                      <p:cBhvr>
                                        <p:cTn id="348" dur="1" fill="hold">
                                          <p:stCondLst>
                                            <p:cond delay="0"/>
                                          </p:stCondLst>
                                        </p:cTn>
                                        <p:tgtEl>
                                          <p:spTgt spid="82"/>
                                        </p:tgtEl>
                                        <p:attrNameLst>
                                          <p:attrName>style.visibility</p:attrName>
                                        </p:attrNameLst>
                                      </p:cBhvr>
                                      <p:to>
                                        <p:strVal val="hidden"/>
                                      </p:to>
                                    </p:set>
                                  </p:childTnLst>
                                </p:cTn>
                              </p:par>
                              <p:par>
                                <p:cTn id="349" presetID="1" presetClass="exit" presetSubtype="0" fill="hold" grpId="2" nodeType="withEffect">
                                  <p:stCondLst>
                                    <p:cond delay="0"/>
                                  </p:stCondLst>
                                  <p:childTnLst>
                                    <p:set>
                                      <p:cBhvr>
                                        <p:cTn id="350" dur="1" fill="hold">
                                          <p:stCondLst>
                                            <p:cond delay="0"/>
                                          </p:stCondLst>
                                        </p:cTn>
                                        <p:tgtEl>
                                          <p:spTgt spid="83"/>
                                        </p:tgtEl>
                                        <p:attrNameLst>
                                          <p:attrName>style.visibility</p:attrName>
                                        </p:attrNameLst>
                                      </p:cBhvr>
                                      <p:to>
                                        <p:strVal val="hidden"/>
                                      </p:to>
                                    </p:set>
                                  </p:childTnLst>
                                </p:cTn>
                              </p:par>
                              <p:par>
                                <p:cTn id="351" presetID="1" presetClass="exit" presetSubtype="0" fill="hold" grpId="2" nodeType="withEffect">
                                  <p:stCondLst>
                                    <p:cond delay="0"/>
                                  </p:stCondLst>
                                  <p:childTnLst>
                                    <p:set>
                                      <p:cBhvr>
                                        <p:cTn id="352" dur="1" fill="hold">
                                          <p:stCondLst>
                                            <p:cond delay="0"/>
                                          </p:stCondLst>
                                        </p:cTn>
                                        <p:tgtEl>
                                          <p:spTgt spid="84"/>
                                        </p:tgtEl>
                                        <p:attrNameLst>
                                          <p:attrName>style.visibility</p:attrName>
                                        </p:attrNameLst>
                                      </p:cBhvr>
                                      <p:to>
                                        <p:strVal val="hidden"/>
                                      </p:to>
                                    </p:set>
                                  </p:childTnLst>
                                </p:cTn>
                              </p:par>
                              <p:par>
                                <p:cTn id="353" presetID="1" presetClass="exit" presetSubtype="0" fill="hold" grpId="2" nodeType="withEffect">
                                  <p:stCondLst>
                                    <p:cond delay="0"/>
                                  </p:stCondLst>
                                  <p:childTnLst>
                                    <p:set>
                                      <p:cBhvr>
                                        <p:cTn id="354" dur="1" fill="hold">
                                          <p:stCondLst>
                                            <p:cond delay="0"/>
                                          </p:stCondLst>
                                        </p:cTn>
                                        <p:tgtEl>
                                          <p:spTgt spid="85"/>
                                        </p:tgtEl>
                                        <p:attrNameLst>
                                          <p:attrName>style.visibility</p:attrName>
                                        </p:attrNameLst>
                                      </p:cBhvr>
                                      <p:to>
                                        <p:strVal val="hidden"/>
                                      </p:to>
                                    </p:set>
                                  </p:childTnLst>
                                </p:cTn>
                              </p:par>
                              <p:par>
                                <p:cTn id="355" presetID="1" presetClass="exit" presetSubtype="0" fill="hold" grpId="2" nodeType="withEffect">
                                  <p:stCondLst>
                                    <p:cond delay="0"/>
                                  </p:stCondLst>
                                  <p:childTnLst>
                                    <p:set>
                                      <p:cBhvr>
                                        <p:cTn id="356" dur="1" fill="hold">
                                          <p:stCondLst>
                                            <p:cond delay="0"/>
                                          </p:stCondLst>
                                        </p:cTn>
                                        <p:tgtEl>
                                          <p:spTgt spid="86"/>
                                        </p:tgtEl>
                                        <p:attrNameLst>
                                          <p:attrName>style.visibility</p:attrName>
                                        </p:attrNameLst>
                                      </p:cBhvr>
                                      <p:to>
                                        <p:strVal val="hidden"/>
                                      </p:to>
                                    </p:set>
                                  </p:childTnLst>
                                </p:cTn>
                              </p:par>
                              <p:par>
                                <p:cTn id="357" presetID="1" presetClass="exit" presetSubtype="0" fill="hold" grpId="2" nodeType="withEffect">
                                  <p:stCondLst>
                                    <p:cond delay="0"/>
                                  </p:stCondLst>
                                  <p:childTnLst>
                                    <p:set>
                                      <p:cBhvr>
                                        <p:cTn id="358" dur="1" fill="hold">
                                          <p:stCondLst>
                                            <p:cond delay="0"/>
                                          </p:stCondLst>
                                        </p:cTn>
                                        <p:tgtEl>
                                          <p:spTgt spid="87"/>
                                        </p:tgtEl>
                                        <p:attrNameLst>
                                          <p:attrName>style.visibility</p:attrName>
                                        </p:attrNameLst>
                                      </p:cBhvr>
                                      <p:to>
                                        <p:strVal val="hidden"/>
                                      </p:to>
                                    </p:set>
                                  </p:childTnLst>
                                </p:cTn>
                              </p:par>
                              <p:par>
                                <p:cTn id="359" presetID="1" presetClass="exit" presetSubtype="0" fill="hold" grpId="2" nodeType="withEffect">
                                  <p:stCondLst>
                                    <p:cond delay="0"/>
                                  </p:stCondLst>
                                  <p:childTnLst>
                                    <p:set>
                                      <p:cBhvr>
                                        <p:cTn id="360" dur="1" fill="hold">
                                          <p:stCondLst>
                                            <p:cond delay="0"/>
                                          </p:stCondLst>
                                        </p:cTn>
                                        <p:tgtEl>
                                          <p:spTgt spid="88"/>
                                        </p:tgtEl>
                                        <p:attrNameLst>
                                          <p:attrName>style.visibility</p:attrName>
                                        </p:attrNameLst>
                                      </p:cBhvr>
                                      <p:to>
                                        <p:strVal val="hidden"/>
                                      </p:to>
                                    </p:set>
                                  </p:childTnLst>
                                </p:cTn>
                              </p:par>
                              <p:par>
                                <p:cTn id="361" presetID="1" presetClass="exit" presetSubtype="0" fill="hold" grpId="2" nodeType="withEffect">
                                  <p:stCondLst>
                                    <p:cond delay="0"/>
                                  </p:stCondLst>
                                  <p:childTnLst>
                                    <p:set>
                                      <p:cBhvr>
                                        <p:cTn id="362" dur="1" fill="hold">
                                          <p:stCondLst>
                                            <p:cond delay="0"/>
                                          </p:stCondLst>
                                        </p:cTn>
                                        <p:tgtEl>
                                          <p:spTgt spid="89"/>
                                        </p:tgtEl>
                                        <p:attrNameLst>
                                          <p:attrName>style.visibility</p:attrName>
                                        </p:attrNameLst>
                                      </p:cBhvr>
                                      <p:to>
                                        <p:strVal val="hidden"/>
                                      </p:to>
                                    </p:set>
                                  </p:childTnLst>
                                </p:cTn>
                              </p:par>
                              <p:par>
                                <p:cTn id="363" presetID="1" presetClass="exit" presetSubtype="0" fill="hold" grpId="2" nodeType="withEffect">
                                  <p:stCondLst>
                                    <p:cond delay="0"/>
                                  </p:stCondLst>
                                  <p:childTnLst>
                                    <p:set>
                                      <p:cBhvr>
                                        <p:cTn id="364" dur="1" fill="hold">
                                          <p:stCondLst>
                                            <p:cond delay="0"/>
                                          </p:stCondLst>
                                        </p:cTn>
                                        <p:tgtEl>
                                          <p:spTgt spid="90"/>
                                        </p:tgtEl>
                                        <p:attrNameLst>
                                          <p:attrName>style.visibility</p:attrName>
                                        </p:attrNameLst>
                                      </p:cBhvr>
                                      <p:to>
                                        <p:strVal val="hidden"/>
                                      </p:to>
                                    </p:set>
                                  </p:childTnLst>
                                </p:cTn>
                              </p:par>
                              <p:par>
                                <p:cTn id="365" presetID="1" presetClass="exit" presetSubtype="0" fill="hold" nodeType="withEffect">
                                  <p:stCondLst>
                                    <p:cond delay="0"/>
                                  </p:stCondLst>
                                  <p:childTnLst>
                                    <p:set>
                                      <p:cBhvr>
                                        <p:cTn id="366" dur="1" fill="hold">
                                          <p:stCondLst>
                                            <p:cond delay="0"/>
                                          </p:stCondLst>
                                        </p:cTn>
                                        <p:tgtEl>
                                          <p:spTgt spid="64"/>
                                        </p:tgtEl>
                                        <p:attrNameLst>
                                          <p:attrName>style.visibility</p:attrName>
                                        </p:attrNameLst>
                                      </p:cBhvr>
                                      <p:to>
                                        <p:strVal val="hidden"/>
                                      </p:to>
                                    </p:set>
                                  </p:childTnLst>
                                </p:cTn>
                              </p:par>
                              <p:par>
                                <p:cTn id="367" presetID="1" presetClass="exit" presetSubtype="0" fill="hold" nodeType="withEffect">
                                  <p:stCondLst>
                                    <p:cond delay="0"/>
                                  </p:stCondLst>
                                  <p:childTnLst>
                                    <p:set>
                                      <p:cBhvr>
                                        <p:cTn id="368" dur="1" fill="hold">
                                          <p:stCondLst>
                                            <p:cond delay="0"/>
                                          </p:stCondLst>
                                        </p:cTn>
                                        <p:tgtEl>
                                          <p:spTgt spid="65"/>
                                        </p:tgtEl>
                                        <p:attrNameLst>
                                          <p:attrName>style.visibility</p:attrName>
                                        </p:attrNameLst>
                                      </p:cBhvr>
                                      <p:to>
                                        <p:strVal val="hidden"/>
                                      </p:to>
                                    </p:set>
                                  </p:childTnLst>
                                </p:cTn>
                              </p:par>
                              <p:par>
                                <p:cTn id="369" presetID="1" presetClass="exit" presetSubtype="0" fill="hold" nodeType="withEffect">
                                  <p:stCondLst>
                                    <p:cond delay="0"/>
                                  </p:stCondLst>
                                  <p:childTnLst>
                                    <p:set>
                                      <p:cBhvr>
                                        <p:cTn id="370" dur="1" fill="hold">
                                          <p:stCondLst>
                                            <p:cond delay="0"/>
                                          </p:stCondLst>
                                        </p:cTn>
                                        <p:tgtEl>
                                          <p:spTgt spid="68"/>
                                        </p:tgtEl>
                                        <p:attrNameLst>
                                          <p:attrName>style.visibility</p:attrName>
                                        </p:attrNameLst>
                                      </p:cBhvr>
                                      <p:to>
                                        <p:strVal val="hidden"/>
                                      </p:to>
                                    </p:set>
                                  </p:childTnLst>
                                </p:cTn>
                              </p:par>
                              <p:par>
                                <p:cTn id="371" presetID="1" presetClass="exit" presetSubtype="0" fill="hold" nodeType="withEffect">
                                  <p:stCondLst>
                                    <p:cond delay="0"/>
                                  </p:stCondLst>
                                  <p:childTnLst>
                                    <p:set>
                                      <p:cBhvr>
                                        <p:cTn id="372" dur="1" fill="hold">
                                          <p:stCondLst>
                                            <p:cond delay="0"/>
                                          </p:stCondLst>
                                        </p:cTn>
                                        <p:tgtEl>
                                          <p:spTgt spid="95"/>
                                        </p:tgtEl>
                                        <p:attrNameLst>
                                          <p:attrName>style.visibility</p:attrName>
                                        </p:attrNameLst>
                                      </p:cBhvr>
                                      <p:to>
                                        <p:strVal val="hidden"/>
                                      </p:to>
                                    </p:set>
                                  </p:childTnLst>
                                </p:cTn>
                              </p:par>
                              <p:par>
                                <p:cTn id="373" presetID="1" presetClass="exit" presetSubtype="0" fill="hold" nodeType="withEffect">
                                  <p:stCondLst>
                                    <p:cond delay="0"/>
                                  </p:stCondLst>
                                  <p:childTnLst>
                                    <p:set>
                                      <p:cBhvr>
                                        <p:cTn id="374" dur="1" fill="hold">
                                          <p:stCondLst>
                                            <p:cond delay="0"/>
                                          </p:stCondLst>
                                        </p:cTn>
                                        <p:tgtEl>
                                          <p:spTgt spid="99"/>
                                        </p:tgtEl>
                                        <p:attrNameLst>
                                          <p:attrName>style.visibility</p:attrName>
                                        </p:attrNameLst>
                                      </p:cBhvr>
                                      <p:to>
                                        <p:strVal val="hidden"/>
                                      </p:to>
                                    </p:set>
                                  </p:childTnLst>
                                </p:cTn>
                              </p:par>
                              <p:par>
                                <p:cTn id="375" presetID="1" presetClass="exit" presetSubtype="0" fill="hold" grpId="1" nodeType="withEffect">
                                  <p:stCondLst>
                                    <p:cond delay="0"/>
                                  </p:stCondLst>
                                  <p:childTnLst>
                                    <p:set>
                                      <p:cBhvr>
                                        <p:cTn id="376" dur="1" fill="hold">
                                          <p:stCondLst>
                                            <p:cond delay="0"/>
                                          </p:stCondLst>
                                        </p:cTn>
                                        <p:tgtEl>
                                          <p:spTgt spid="100"/>
                                        </p:tgtEl>
                                        <p:attrNameLst>
                                          <p:attrName>style.visibility</p:attrName>
                                        </p:attrNameLst>
                                      </p:cBhvr>
                                      <p:to>
                                        <p:strVal val="hidden"/>
                                      </p:to>
                                    </p:set>
                                  </p:childTnLst>
                                </p:cTn>
                              </p:par>
                              <p:par>
                                <p:cTn id="377" presetID="1" presetClass="exit" presetSubtype="0" fill="hold" grpId="1" nodeType="withEffect">
                                  <p:stCondLst>
                                    <p:cond delay="0"/>
                                  </p:stCondLst>
                                  <p:childTnLst>
                                    <p:set>
                                      <p:cBhvr>
                                        <p:cTn id="378" dur="1" fill="hold">
                                          <p:stCondLst>
                                            <p:cond delay="0"/>
                                          </p:stCondLst>
                                        </p:cTn>
                                        <p:tgtEl>
                                          <p:spTgt spid="102"/>
                                        </p:tgtEl>
                                        <p:attrNameLst>
                                          <p:attrName>style.visibility</p:attrName>
                                        </p:attrNameLst>
                                      </p:cBhvr>
                                      <p:to>
                                        <p:strVal val="hidden"/>
                                      </p:to>
                                    </p:set>
                                  </p:childTnLst>
                                </p:cTn>
                              </p:par>
                              <p:par>
                                <p:cTn id="379" presetID="1" presetClass="exit" presetSubtype="0" fill="hold" grpId="2" nodeType="withEffect">
                                  <p:stCondLst>
                                    <p:cond delay="0"/>
                                  </p:stCondLst>
                                  <p:childTnLst>
                                    <p:set>
                                      <p:cBhvr>
                                        <p:cTn id="380" dur="1" fill="hold">
                                          <p:stCondLst>
                                            <p:cond delay="0"/>
                                          </p:stCondLst>
                                        </p:cTn>
                                        <p:tgtEl>
                                          <p:spTgt spid="103"/>
                                        </p:tgtEl>
                                        <p:attrNameLst>
                                          <p:attrName>style.visibility</p:attrName>
                                        </p:attrNameLst>
                                      </p:cBhvr>
                                      <p:to>
                                        <p:strVal val="hidden"/>
                                      </p:to>
                                    </p:set>
                                  </p:childTnLst>
                                </p:cTn>
                              </p:par>
                              <p:par>
                                <p:cTn id="381" presetID="26" presetClass="emph" presetSubtype="0" repeatCount="indefinite" fill="hold" nodeType="withEffect">
                                  <p:stCondLst>
                                    <p:cond delay="0"/>
                                  </p:stCondLst>
                                  <p:childTnLst>
                                    <p:animEffect transition="out" filter="fade">
                                      <p:cBhvr>
                                        <p:cTn id="382" dur="500" tmFilter="0, 0; .2, .5; .8, .5; 1, 0"/>
                                        <p:tgtEl>
                                          <p:spTgt spid="91"/>
                                        </p:tgtEl>
                                      </p:cBhvr>
                                    </p:animEffect>
                                    <p:animScale>
                                      <p:cBhvr>
                                        <p:cTn id="383" dur="250" autoRev="1" fill="hold"/>
                                        <p:tgtEl>
                                          <p:spTgt spid="91"/>
                                        </p:tgtEl>
                                      </p:cBhvr>
                                      <p:by x="105000" y="105000"/>
                                    </p:animScale>
                                  </p:childTnLst>
                                </p:cTn>
                              </p:par>
                              <p:par>
                                <p:cTn id="384" presetID="1" presetClass="entr" presetSubtype="0" fill="hold" nodeType="withEffect">
                                  <p:stCondLst>
                                    <p:cond delay="0"/>
                                  </p:stCondLst>
                                  <p:childTnLst>
                                    <p:set>
                                      <p:cBhvr>
                                        <p:cTn id="385" dur="1" fill="hold">
                                          <p:stCondLst>
                                            <p:cond delay="0"/>
                                          </p:stCondLst>
                                        </p:cTn>
                                        <p:tgtEl>
                                          <p:spTgt spid="91"/>
                                        </p:tgtEl>
                                        <p:attrNameLst>
                                          <p:attrName>style.visibility</p:attrName>
                                        </p:attrNameLst>
                                      </p:cBhvr>
                                      <p:to>
                                        <p:strVal val="visible"/>
                                      </p:to>
                                    </p:set>
                                  </p:childTnLst>
                                </p:cTn>
                              </p:par>
                              <p:par>
                                <p:cTn id="386" presetID="1" presetClass="exit" presetSubtype="0" fill="hold" nodeType="withEffect">
                                  <p:stCondLst>
                                    <p:cond delay="0"/>
                                  </p:stCondLst>
                                  <p:childTnLst>
                                    <p:set>
                                      <p:cBhvr>
                                        <p:cTn id="387"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73" grpId="0" animBg="1"/>
      <p:bldP spid="73" grpId="1" animBg="1"/>
      <p:bldP spid="73" grpId="2" animBg="1"/>
      <p:bldP spid="75" grpId="0" animBg="1"/>
      <p:bldP spid="75" grpId="1" animBg="1"/>
      <p:bldP spid="75" grpId="2" animBg="1"/>
      <p:bldP spid="76" grpId="0" animBg="1"/>
      <p:bldP spid="76" grpId="1" animBg="1"/>
      <p:bldP spid="76"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100" grpId="0" animBg="1"/>
      <p:bldP spid="100" grpId="1" animBg="1"/>
      <p:bldP spid="100"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0939" y="283488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14" y="4939905"/>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064" y="2597944"/>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1364" y="4320780"/>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76" y="3726656"/>
            <a:ext cx="423863"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7426" y="2820592"/>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stCxn id="5" idx="3"/>
            <a:endCxn id="8" idx="2"/>
          </p:cNvCxnSpPr>
          <p:nvPr/>
        </p:nvCxnSpPr>
        <p:spPr>
          <a:xfrm flipV="1">
            <a:off x="1539876" y="4266011"/>
            <a:ext cx="1671638" cy="94416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3240882"/>
            <a:ext cx="3055938" cy="9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a:stCxn id="6" idx="3"/>
            <a:endCxn id="41" idx="1"/>
          </p:cNvCxnSpPr>
          <p:nvPr/>
        </p:nvCxnSpPr>
        <p:spPr>
          <a:xfrm flipV="1">
            <a:off x="4859339" y="2464595"/>
            <a:ext cx="1165225" cy="40362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9" idx="3"/>
            <a:endCxn id="48" idx="1"/>
          </p:cNvCxnSpPr>
          <p:nvPr/>
        </p:nvCxnSpPr>
        <p:spPr>
          <a:xfrm flipV="1">
            <a:off x="7761288" y="2564608"/>
            <a:ext cx="431800" cy="5262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Arrow Connector 1041"/>
          <p:cNvCxnSpPr>
            <a:stCxn id="8" idx="3"/>
          </p:cNvCxnSpPr>
          <p:nvPr/>
        </p:nvCxnSpPr>
        <p:spPr>
          <a:xfrm flipV="1">
            <a:off x="3424239" y="3944541"/>
            <a:ext cx="793750" cy="51197"/>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700338" y="3211117"/>
            <a:ext cx="1268412" cy="30241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 idx="2"/>
          </p:cNvCxnSpPr>
          <p:nvPr/>
        </p:nvCxnSpPr>
        <p:spPr>
          <a:xfrm>
            <a:off x="4648201" y="3137297"/>
            <a:ext cx="261938" cy="376238"/>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499226" y="4064794"/>
            <a:ext cx="608013" cy="47267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659564" y="3264694"/>
            <a:ext cx="690562" cy="248841"/>
          </a:xfrm>
          <a:prstGeom prst="straightConnector1">
            <a:avLst/>
          </a:prstGeom>
          <a:ln w="381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42988" y="2943226"/>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3" name="Rectangle 72"/>
          <p:cNvSpPr/>
          <p:nvPr/>
        </p:nvSpPr>
        <p:spPr>
          <a:xfrm>
            <a:off x="5953126" y="2565799"/>
            <a:ext cx="144463"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5" name="Rectangle 74"/>
          <p:cNvSpPr/>
          <p:nvPr/>
        </p:nvSpPr>
        <p:spPr>
          <a:xfrm>
            <a:off x="1692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6" name="Rectangle 75"/>
          <p:cNvSpPr/>
          <p:nvPr/>
        </p:nvSpPr>
        <p:spPr>
          <a:xfrm>
            <a:off x="3492500" y="4076701"/>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8" name="Rectangle 77"/>
          <p:cNvSpPr/>
          <p:nvPr/>
        </p:nvSpPr>
        <p:spPr>
          <a:xfrm>
            <a:off x="2855913" y="308372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9" name="Rectangle 78"/>
          <p:cNvSpPr/>
          <p:nvPr/>
        </p:nvSpPr>
        <p:spPr>
          <a:xfrm>
            <a:off x="4418013" y="311110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0" name="Rectangle 79"/>
          <p:cNvSpPr/>
          <p:nvPr/>
        </p:nvSpPr>
        <p:spPr>
          <a:xfrm>
            <a:off x="7205663" y="314206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1" name="Rectangle 80"/>
          <p:cNvSpPr/>
          <p:nvPr/>
        </p:nvSpPr>
        <p:spPr>
          <a:xfrm>
            <a:off x="7164388" y="429339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14" y="340518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3105150"/>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876" y="4267201"/>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001" y="4574382"/>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114" y="5319712"/>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289" y="5211367"/>
            <a:ext cx="422275"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0139" y="5392342"/>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4564" y="2194323"/>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stCxn id="33" idx="3"/>
            <a:endCxn id="8" idx="1"/>
          </p:cNvCxnSpPr>
          <p:nvPr/>
        </p:nvCxnSpPr>
        <p:spPr>
          <a:xfrm>
            <a:off x="1539876" y="3674270"/>
            <a:ext cx="1460500" cy="3214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3089" y="2295525"/>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Connector 56"/>
          <p:cNvCxnSpPr>
            <a:stCxn id="37" idx="1"/>
            <a:endCxn id="7" idx="2"/>
          </p:cNvCxnSpPr>
          <p:nvPr/>
        </p:nvCxnSpPr>
        <p:spPr>
          <a:xfrm flipH="1" flipV="1">
            <a:off x="7304089" y="4861322"/>
            <a:ext cx="581025" cy="7274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9" idx="0"/>
            <a:endCxn id="7" idx="1"/>
          </p:cNvCxnSpPr>
          <p:nvPr/>
        </p:nvCxnSpPr>
        <p:spPr>
          <a:xfrm flipV="1">
            <a:off x="6448426" y="4591050"/>
            <a:ext cx="642938" cy="62031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5" idx="2"/>
            <a:endCxn id="36" idx="0"/>
          </p:cNvCxnSpPr>
          <p:nvPr/>
        </p:nvCxnSpPr>
        <p:spPr>
          <a:xfrm flipH="1">
            <a:off x="4910138" y="4211242"/>
            <a:ext cx="468312" cy="363140"/>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968750" y="4992292"/>
            <a:ext cx="809625" cy="59650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96901" y="4737498"/>
            <a:ext cx="519113" cy="377428"/>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09600" y="3111104"/>
            <a:ext cx="211138" cy="29408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6" y="2551511"/>
            <a:ext cx="42386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endCxn id="4" idx="1"/>
          </p:cNvCxnSpPr>
          <p:nvPr/>
        </p:nvCxnSpPr>
        <p:spPr>
          <a:xfrm>
            <a:off x="1020764" y="2820591"/>
            <a:ext cx="1400175" cy="28455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167688" y="2711055"/>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4" name="Rectangle 83"/>
          <p:cNvSpPr/>
          <p:nvPr/>
        </p:nvSpPr>
        <p:spPr>
          <a:xfrm>
            <a:off x="6264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5" name="Rectangle 84"/>
          <p:cNvSpPr/>
          <p:nvPr/>
        </p:nvSpPr>
        <p:spPr>
          <a:xfrm>
            <a:off x="7905751" y="5643564"/>
            <a:ext cx="142875"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6" name="Rectangle 85"/>
          <p:cNvSpPr/>
          <p:nvPr/>
        </p:nvSpPr>
        <p:spPr>
          <a:xfrm>
            <a:off x="4073526" y="5620941"/>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7" name="Rectangle 86"/>
          <p:cNvSpPr/>
          <p:nvPr/>
        </p:nvSpPr>
        <p:spPr>
          <a:xfrm>
            <a:off x="4699001" y="4482703"/>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8" name="Rectangle 87"/>
          <p:cNvSpPr/>
          <p:nvPr/>
        </p:nvSpPr>
        <p:spPr>
          <a:xfrm>
            <a:off x="712789" y="4537472"/>
            <a:ext cx="142875" cy="1083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9" name="Rectangle 88"/>
          <p:cNvSpPr/>
          <p:nvPr/>
        </p:nvSpPr>
        <p:spPr>
          <a:xfrm>
            <a:off x="107951" y="3567114"/>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0" name="Rectangle 89"/>
          <p:cNvSpPr/>
          <p:nvPr/>
        </p:nvSpPr>
        <p:spPr>
          <a:xfrm>
            <a:off x="1466851" y="3781426"/>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0139" y="2877742"/>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0264" y="3914776"/>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4901" y="342900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9489" y="540543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p:cNvCxnSpPr>
            <a:stCxn id="65" idx="1"/>
          </p:cNvCxnSpPr>
          <p:nvPr/>
        </p:nvCxnSpPr>
        <p:spPr>
          <a:xfrm flipH="1">
            <a:off x="6770689" y="3699274"/>
            <a:ext cx="684212" cy="78581"/>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553451" y="2588420"/>
            <a:ext cx="379413" cy="279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68" idx="3"/>
            <a:endCxn id="40" idx="1"/>
          </p:cNvCxnSpPr>
          <p:nvPr/>
        </p:nvCxnSpPr>
        <p:spPr>
          <a:xfrm flipV="1">
            <a:off x="2673351" y="5662614"/>
            <a:ext cx="966788" cy="11906"/>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64" idx="1"/>
            <a:endCxn id="65" idx="3"/>
          </p:cNvCxnSpPr>
          <p:nvPr/>
        </p:nvCxnSpPr>
        <p:spPr>
          <a:xfrm flipH="1" flipV="1">
            <a:off x="7877175" y="3699272"/>
            <a:ext cx="573088"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905876" y="2711055"/>
            <a:ext cx="144463"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1" name="Rectangle 100"/>
          <p:cNvSpPr/>
          <p:nvPr/>
        </p:nvSpPr>
        <p:spPr>
          <a:xfrm>
            <a:off x="2700338" y="5481639"/>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2" name="Rectangle 101"/>
          <p:cNvSpPr/>
          <p:nvPr/>
        </p:nvSpPr>
        <p:spPr>
          <a:xfrm>
            <a:off x="8459788" y="3914776"/>
            <a:ext cx="144462"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3" name="Rectangle 102"/>
          <p:cNvSpPr/>
          <p:nvPr/>
        </p:nvSpPr>
        <p:spPr>
          <a:xfrm>
            <a:off x="7596188" y="3807620"/>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573" name="标题 1"/>
          <p:cNvSpPr>
            <a:spLocks noGrp="1"/>
          </p:cNvSpPr>
          <p:nvPr>
            <p:ph type="title"/>
          </p:nvPr>
        </p:nvSpPr>
        <p:spPr>
          <a:xfrm>
            <a:off x="948533" y="428118"/>
            <a:ext cx="5813426" cy="995679"/>
          </a:xfrm>
        </p:spPr>
        <p:txBody>
          <a:bodyPr/>
          <a:lstStyle/>
          <a:p>
            <a:pPr eaLnBrk="1" hangingPunct="1"/>
            <a:r>
              <a:rPr kumimoji="1" lang="zh-CN" altLang="en-US" dirty="0">
                <a:latin typeface="微软雅黑"/>
                <a:ea typeface="微软雅黑"/>
                <a:cs typeface="微软雅黑"/>
              </a:rPr>
              <a:t>组网技术－</a:t>
            </a:r>
            <a:r>
              <a:rPr kumimoji="1" lang="zh-CN" altLang="en-US" sz="2800" dirty="0">
                <a:latin typeface="微软雅黑"/>
                <a:ea typeface="微软雅黑"/>
                <a:cs typeface="微软雅黑"/>
              </a:rPr>
              <a:t>选路指标</a:t>
            </a:r>
            <a:endParaRPr lang="zh-CN" altLang="en-US" b="1" dirty="0">
              <a:solidFill>
                <a:srgbClr val="FFFF00"/>
              </a:solidFill>
              <a:cs typeface="Times New Roman" pitchFamily="18" charset="0"/>
            </a:endParaRPr>
          </a:p>
        </p:txBody>
      </p:sp>
      <p:pic>
        <p:nvPicPr>
          <p:cNvPr id="7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622" y="2641602"/>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1" name="Straight Connector 41"/>
          <p:cNvCxnSpPr>
            <a:endCxn id="33" idx="1"/>
          </p:cNvCxnSpPr>
          <p:nvPr/>
        </p:nvCxnSpPr>
        <p:spPr>
          <a:xfrm>
            <a:off x="602454" y="3593307"/>
            <a:ext cx="513560" cy="81557"/>
          </a:xfrm>
          <a:prstGeom prst="line">
            <a:avLst/>
          </a:prstGeom>
          <a:ln w="38100">
            <a:solidFill>
              <a:srgbClr val="0033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79066" y="3546575"/>
            <a:ext cx="169467" cy="177701"/>
          </a:xfrm>
          <a:prstGeom prst="line">
            <a:avLst/>
          </a:prstGeom>
          <a:ln w="28575">
            <a:solidFill>
              <a:srgbClr val="0033C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284338"/>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752600"/>
            <a:ext cx="8534400" cy="4572000"/>
          </a:xfrm>
        </p:spPr>
        <p:txBody>
          <a:bodyPr/>
          <a:lstStyle/>
          <a:p>
            <a:pPr>
              <a:lnSpc>
                <a:spcPct val="130000"/>
              </a:lnSpc>
            </a:pPr>
            <a:r>
              <a:rPr kumimoji="1" lang="zh-CN" altLang="en-US" b="1" dirty="0" smtClean="0">
                <a:solidFill>
                  <a:srgbClr val="FF0000"/>
                </a:solidFill>
                <a:latin typeface="微软雅黑"/>
                <a:ea typeface="微软雅黑"/>
                <a:cs typeface="微软雅黑"/>
              </a:rPr>
              <a:t>选路指标</a:t>
            </a:r>
            <a:r>
              <a:rPr kumimoji="1" lang="en-US" altLang="zh-CN" b="1" dirty="0" smtClean="0">
                <a:solidFill>
                  <a:srgbClr val="FF0000"/>
                </a:solidFill>
                <a:latin typeface="微软雅黑"/>
                <a:ea typeface="微软雅黑"/>
                <a:cs typeface="微软雅黑"/>
              </a:rPr>
              <a:t>ETX</a:t>
            </a:r>
            <a:r>
              <a:rPr kumimoji="1" lang="zh-CN" altLang="en-US" b="1" dirty="0" smtClean="0">
                <a:solidFill>
                  <a:srgbClr val="FF0000"/>
                </a:solidFill>
                <a:latin typeface="微软雅黑"/>
                <a:ea typeface="微软雅黑"/>
                <a:cs typeface="微软雅黑"/>
              </a:rPr>
              <a:t>：</a:t>
            </a:r>
            <a:r>
              <a:rPr kumimoji="1" lang="zh-CN" altLang="en-US" dirty="0" smtClean="0">
                <a:latin typeface="微软雅黑"/>
                <a:ea typeface="微软雅黑"/>
                <a:cs typeface="微软雅黑"/>
              </a:rPr>
              <a:t>传输成功每个包需要的总传输次数（</a:t>
            </a:r>
            <a:r>
              <a:rPr kumimoji="1" lang="en-US" altLang="zh-CN" dirty="0" smtClean="0">
                <a:latin typeface="微软雅黑"/>
                <a:ea typeface="微软雅黑"/>
                <a:cs typeface="微软雅黑"/>
              </a:rPr>
              <a:t>ETX, Expected Transmission Count)</a:t>
            </a:r>
          </a:p>
          <a:p>
            <a:pPr>
              <a:lnSpc>
                <a:spcPct val="130000"/>
              </a:lnSpc>
            </a:pPr>
            <a:r>
              <a:rPr kumimoji="1" lang="zh-CN" altLang="en-US" b="1" dirty="0" smtClean="0">
                <a:solidFill>
                  <a:srgbClr val="FF0000"/>
                </a:solidFill>
                <a:latin typeface="微软雅黑"/>
                <a:ea typeface="微软雅黑"/>
                <a:cs typeface="微软雅黑"/>
              </a:rPr>
              <a:t>收包率： </a:t>
            </a:r>
            <a:r>
              <a:rPr kumimoji="1" lang="en-US" altLang="zh-CN" b="1" dirty="0" smtClean="0">
                <a:solidFill>
                  <a:srgbClr val="FF0000"/>
                </a:solidFill>
                <a:latin typeface="微软雅黑"/>
                <a:ea typeface="微软雅黑"/>
                <a:cs typeface="微软雅黑"/>
              </a:rPr>
              <a:t>d</a:t>
            </a:r>
            <a:r>
              <a:rPr kumimoji="1" lang="en-US" altLang="zh-CN" dirty="0" smtClean="0">
                <a:solidFill>
                  <a:srgbClr val="FF0000"/>
                </a:solidFill>
                <a:latin typeface="微软雅黑"/>
                <a:ea typeface="微软雅黑"/>
                <a:cs typeface="微软雅黑"/>
              </a:rPr>
              <a:t> </a:t>
            </a:r>
            <a:r>
              <a:rPr lang="en-US" altLang="zh-CN" b="1" dirty="0" smtClean="0">
                <a:solidFill>
                  <a:srgbClr val="FF0000"/>
                </a:solidFill>
                <a:latin typeface="微软雅黑"/>
                <a:ea typeface="微软雅黑"/>
                <a:cs typeface="微软雅黑"/>
                <a:sym typeface="Symbol" pitchFamily="18" charset="2"/>
              </a:rPr>
              <a:t>= 1/ ETX</a:t>
            </a:r>
            <a:endParaRPr kumimoji="1" lang="en-US" altLang="zh-CN" dirty="0" smtClean="0">
              <a:solidFill>
                <a:srgbClr val="FF0000"/>
              </a:solidFill>
              <a:latin typeface="微软雅黑"/>
              <a:ea typeface="微软雅黑"/>
              <a:cs typeface="微软雅黑"/>
            </a:endParaRPr>
          </a:p>
        </p:txBody>
      </p:sp>
      <p:sp>
        <p:nvSpPr>
          <p:cNvPr id="3" name="幻灯片编号占位符 2"/>
          <p:cNvSpPr>
            <a:spLocks noGrp="1"/>
          </p:cNvSpPr>
          <p:nvPr>
            <p:ph type="sldNum" sz="quarter" idx="4294967295"/>
          </p:nvPr>
        </p:nvSpPr>
        <p:spPr>
          <a:xfrm>
            <a:off x="6858000" y="6400800"/>
            <a:ext cx="2133600" cy="320675"/>
          </a:xfrm>
        </p:spPr>
        <p:txBody>
          <a:bodyPr/>
          <a:lstStyle/>
          <a:p>
            <a:fld id="{0503CE10-F9D3-4072-A615-6A95AA0B7B65}" type="slidenum">
              <a:rPr lang="zh-CN" altLang="en-US" smtClean="0">
                <a:latin typeface="微软雅黑"/>
                <a:ea typeface="微软雅黑"/>
                <a:cs typeface="微软雅黑"/>
              </a:rPr>
              <a:t>46</a:t>
            </a:fld>
            <a:endParaRPr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latin typeface="微软雅黑"/>
                <a:ea typeface="微软雅黑"/>
                <a:cs typeface="微软雅黑"/>
              </a:rPr>
              <a:t>组网技术－</a:t>
            </a:r>
            <a:r>
              <a:rPr kumimoji="1" lang="zh-CN" altLang="en-US" sz="2800" dirty="0" smtClean="0">
                <a:latin typeface="微软雅黑"/>
                <a:ea typeface="微软雅黑"/>
                <a:cs typeface="微软雅黑"/>
              </a:rPr>
              <a:t>选路指标</a:t>
            </a:r>
            <a:endParaRPr kumimoji="1" lang="zh-CN" altLang="en-US" sz="2800" dirty="0">
              <a:latin typeface="微软雅黑"/>
              <a:ea typeface="微软雅黑"/>
              <a:cs typeface="微软雅黑"/>
            </a:endParaRPr>
          </a:p>
        </p:txBody>
      </p:sp>
      <p:sp>
        <p:nvSpPr>
          <p:cNvPr id="5" name="Oval 35"/>
          <p:cNvSpPr>
            <a:spLocks noChangeArrowheads="1"/>
          </p:cNvSpPr>
          <p:nvPr/>
        </p:nvSpPr>
        <p:spPr bwMode="auto">
          <a:xfrm>
            <a:off x="4771768" y="5828013"/>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6" name="Oval 36"/>
          <p:cNvSpPr>
            <a:spLocks noChangeArrowheads="1"/>
          </p:cNvSpPr>
          <p:nvPr/>
        </p:nvSpPr>
        <p:spPr bwMode="auto">
          <a:xfrm>
            <a:off x="3019168" y="5828013"/>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7" name="Line 37"/>
          <p:cNvSpPr>
            <a:spLocks noChangeShapeType="1"/>
          </p:cNvSpPr>
          <p:nvPr/>
        </p:nvSpPr>
        <p:spPr bwMode="auto">
          <a:xfrm>
            <a:off x="3552568" y="6317139"/>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8" name="Oval 39"/>
          <p:cNvSpPr>
            <a:spLocks noChangeArrowheads="1"/>
          </p:cNvSpPr>
          <p:nvPr/>
        </p:nvSpPr>
        <p:spPr bwMode="auto">
          <a:xfrm>
            <a:off x="4771768" y="4375450"/>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9" name="Oval 40"/>
          <p:cNvSpPr>
            <a:spLocks noChangeArrowheads="1"/>
          </p:cNvSpPr>
          <p:nvPr/>
        </p:nvSpPr>
        <p:spPr bwMode="auto">
          <a:xfrm>
            <a:off x="3019168" y="4375450"/>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10" name="Line 41"/>
          <p:cNvSpPr>
            <a:spLocks noChangeShapeType="1"/>
          </p:cNvSpPr>
          <p:nvPr/>
        </p:nvSpPr>
        <p:spPr bwMode="auto">
          <a:xfrm>
            <a:off x="3552568" y="4712176"/>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1" name="Oval 42"/>
          <p:cNvSpPr>
            <a:spLocks noChangeArrowheads="1"/>
          </p:cNvSpPr>
          <p:nvPr/>
        </p:nvSpPr>
        <p:spPr bwMode="auto">
          <a:xfrm>
            <a:off x="4771768" y="5061250"/>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12" name="Oval 43"/>
          <p:cNvSpPr>
            <a:spLocks noChangeArrowheads="1"/>
          </p:cNvSpPr>
          <p:nvPr/>
        </p:nvSpPr>
        <p:spPr bwMode="auto">
          <a:xfrm>
            <a:off x="3019168" y="5061250"/>
            <a:ext cx="181773"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0" hangingPunct="0"/>
            <a:endParaRPr lang="zh-CN" altLang="en-US" sz="2400">
              <a:latin typeface="微软雅黑"/>
              <a:ea typeface="微软雅黑"/>
              <a:cs typeface="微软雅黑"/>
            </a:endParaRPr>
          </a:p>
        </p:txBody>
      </p:sp>
      <p:sp>
        <p:nvSpPr>
          <p:cNvPr id="13" name="Line 44"/>
          <p:cNvSpPr>
            <a:spLocks noChangeShapeType="1"/>
          </p:cNvSpPr>
          <p:nvPr/>
        </p:nvSpPr>
        <p:spPr bwMode="auto">
          <a:xfrm>
            <a:off x="3552568" y="5474176"/>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4" name="Text Box 45"/>
          <p:cNvSpPr txBox="1">
            <a:spLocks noChangeArrowheads="1"/>
          </p:cNvSpPr>
          <p:nvPr/>
        </p:nvSpPr>
        <p:spPr bwMode="auto">
          <a:xfrm>
            <a:off x="5284108" y="3962400"/>
            <a:ext cx="2369816" cy="461665"/>
          </a:xfrm>
          <a:prstGeom prst="rect">
            <a:avLst/>
          </a:prstGeom>
          <a:noFill/>
          <a:ln>
            <a:noFill/>
          </a:ln>
          <a:effectLs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b="1" u="sng" dirty="0" smtClean="0">
                <a:solidFill>
                  <a:srgbClr val="FF0000"/>
                </a:solidFill>
                <a:latin typeface="微软雅黑"/>
                <a:ea typeface="微软雅黑"/>
                <a:cs typeface="微软雅黑"/>
              </a:rPr>
              <a:t>Delivery Ratio</a:t>
            </a:r>
          </a:p>
        </p:txBody>
      </p:sp>
      <p:sp>
        <p:nvSpPr>
          <p:cNvPr id="15" name="Text Box 46"/>
          <p:cNvSpPr txBox="1">
            <a:spLocks noChangeArrowheads="1"/>
          </p:cNvSpPr>
          <p:nvPr/>
        </p:nvSpPr>
        <p:spPr bwMode="auto">
          <a:xfrm>
            <a:off x="5817508" y="4511675"/>
            <a:ext cx="103906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b="1">
                <a:solidFill>
                  <a:srgbClr val="FF0000"/>
                </a:solidFill>
                <a:latin typeface="微软雅黑"/>
                <a:ea typeface="微软雅黑"/>
                <a:cs typeface="微软雅黑"/>
              </a:rPr>
              <a:t>100%</a:t>
            </a:r>
          </a:p>
        </p:txBody>
      </p:sp>
      <p:sp>
        <p:nvSpPr>
          <p:cNvPr id="16" name="Text Box 47"/>
          <p:cNvSpPr txBox="1">
            <a:spLocks noChangeArrowheads="1"/>
          </p:cNvSpPr>
          <p:nvPr/>
        </p:nvSpPr>
        <p:spPr bwMode="auto">
          <a:xfrm>
            <a:off x="5974671" y="5181600"/>
            <a:ext cx="84991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b="1">
                <a:solidFill>
                  <a:srgbClr val="FF0000"/>
                </a:solidFill>
                <a:latin typeface="微软雅黑"/>
                <a:ea typeface="微软雅黑"/>
                <a:cs typeface="微软雅黑"/>
              </a:rPr>
              <a:t>50%</a:t>
            </a:r>
          </a:p>
        </p:txBody>
      </p:sp>
      <p:sp>
        <p:nvSpPr>
          <p:cNvPr id="17" name="Text Box 48"/>
          <p:cNvSpPr txBox="1">
            <a:spLocks noChangeArrowheads="1"/>
          </p:cNvSpPr>
          <p:nvPr/>
        </p:nvSpPr>
        <p:spPr bwMode="auto">
          <a:xfrm>
            <a:off x="5974671" y="5943600"/>
            <a:ext cx="84991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b="1">
                <a:solidFill>
                  <a:srgbClr val="FF0000"/>
                </a:solidFill>
                <a:latin typeface="微软雅黑"/>
                <a:ea typeface="微软雅黑"/>
                <a:cs typeface="微软雅黑"/>
              </a:rPr>
              <a:t>33%</a:t>
            </a:r>
          </a:p>
        </p:txBody>
      </p:sp>
      <p:sp>
        <p:nvSpPr>
          <p:cNvPr id="18" name="Line 49"/>
          <p:cNvSpPr>
            <a:spLocks noChangeShapeType="1"/>
          </p:cNvSpPr>
          <p:nvPr/>
        </p:nvSpPr>
        <p:spPr bwMode="auto">
          <a:xfrm>
            <a:off x="3552568" y="5245576"/>
            <a:ext cx="4572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9" name="AutoShape 50"/>
          <p:cNvSpPr>
            <a:spLocks noChangeArrowheads="1"/>
          </p:cNvSpPr>
          <p:nvPr/>
        </p:nvSpPr>
        <p:spPr bwMode="auto">
          <a:xfrm>
            <a:off x="3933568" y="5016976"/>
            <a:ext cx="304800" cy="381000"/>
          </a:xfrm>
          <a:prstGeom prst="irregularSeal1">
            <a:avLst/>
          </a:prstGeom>
          <a:solidFill>
            <a:srgbClr val="FF0000"/>
          </a:solidFill>
          <a:ln w="9525">
            <a:solidFill>
              <a:srgbClr val="FF0000"/>
            </a:solidFill>
            <a:miter lim="800000"/>
            <a:headEnd/>
            <a:tailEnd/>
          </a:ln>
        </p:spPr>
        <p:txBody>
          <a:bodyPr wrap="none" anchor="ctr"/>
          <a:lstStyle/>
          <a:p>
            <a:pPr eaLnBrk="0" hangingPunct="0"/>
            <a:endParaRPr lang="zh-CN" altLang="en-US" sz="2400">
              <a:latin typeface="微软雅黑"/>
              <a:ea typeface="微软雅黑"/>
              <a:cs typeface="微软雅黑"/>
            </a:endParaRPr>
          </a:p>
        </p:txBody>
      </p:sp>
      <p:sp>
        <p:nvSpPr>
          <p:cNvPr id="20" name="Line 59"/>
          <p:cNvSpPr>
            <a:spLocks noChangeShapeType="1"/>
          </p:cNvSpPr>
          <p:nvPr/>
        </p:nvSpPr>
        <p:spPr bwMode="auto">
          <a:xfrm>
            <a:off x="3536693" y="6088539"/>
            <a:ext cx="4572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1" name="Line 61"/>
          <p:cNvSpPr>
            <a:spLocks noChangeShapeType="1"/>
          </p:cNvSpPr>
          <p:nvPr/>
        </p:nvSpPr>
        <p:spPr bwMode="auto">
          <a:xfrm>
            <a:off x="3536693" y="5859939"/>
            <a:ext cx="4572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2" name="AutoShape 64"/>
          <p:cNvSpPr>
            <a:spLocks noChangeArrowheads="1"/>
          </p:cNvSpPr>
          <p:nvPr/>
        </p:nvSpPr>
        <p:spPr bwMode="auto">
          <a:xfrm>
            <a:off x="4043106" y="5712301"/>
            <a:ext cx="179387" cy="223838"/>
          </a:xfrm>
          <a:prstGeom prst="irregularSeal1">
            <a:avLst/>
          </a:prstGeom>
          <a:solidFill>
            <a:srgbClr val="FF0000"/>
          </a:solidFill>
          <a:ln w="9525">
            <a:solidFill>
              <a:srgbClr val="FF0000"/>
            </a:solidFill>
            <a:miter lim="800000"/>
            <a:headEnd/>
            <a:tailEnd/>
          </a:ln>
        </p:spPr>
        <p:txBody>
          <a:bodyPr wrap="none" anchor="ctr"/>
          <a:lstStyle/>
          <a:p>
            <a:pPr eaLnBrk="0" hangingPunct="0"/>
            <a:endParaRPr lang="zh-CN" altLang="en-US" sz="2400">
              <a:latin typeface="微软雅黑"/>
              <a:ea typeface="微软雅黑"/>
              <a:cs typeface="微软雅黑"/>
            </a:endParaRPr>
          </a:p>
        </p:txBody>
      </p:sp>
      <p:sp>
        <p:nvSpPr>
          <p:cNvPr id="23" name="AutoShape 65"/>
          <p:cNvSpPr>
            <a:spLocks noChangeArrowheads="1"/>
          </p:cNvSpPr>
          <p:nvPr/>
        </p:nvSpPr>
        <p:spPr bwMode="auto">
          <a:xfrm>
            <a:off x="4043106" y="6012339"/>
            <a:ext cx="179387" cy="223837"/>
          </a:xfrm>
          <a:prstGeom prst="irregularSeal1">
            <a:avLst/>
          </a:prstGeom>
          <a:solidFill>
            <a:srgbClr val="FF0000"/>
          </a:solidFill>
          <a:ln w="9525">
            <a:solidFill>
              <a:srgbClr val="FF0000"/>
            </a:solidFill>
            <a:miter lim="800000"/>
            <a:headEnd/>
            <a:tailEnd/>
          </a:ln>
        </p:spPr>
        <p:txBody>
          <a:bodyPr wrap="none" anchor="ctr"/>
          <a:lstStyle/>
          <a:p>
            <a:pPr eaLnBrk="0" hangingPunct="0"/>
            <a:endParaRPr lang="zh-CN" altLang="en-US" sz="2400">
              <a:latin typeface="微软雅黑"/>
              <a:ea typeface="微软雅黑"/>
              <a:cs typeface="微软雅黑"/>
            </a:endParaRPr>
          </a:p>
        </p:txBody>
      </p:sp>
      <p:sp>
        <p:nvSpPr>
          <p:cNvPr id="28" name="Text Box 71"/>
          <p:cNvSpPr txBox="1">
            <a:spLocks noChangeArrowheads="1"/>
          </p:cNvSpPr>
          <p:nvPr/>
        </p:nvSpPr>
        <p:spPr bwMode="auto">
          <a:xfrm>
            <a:off x="990600" y="3962400"/>
            <a:ext cx="1416674" cy="461665"/>
          </a:xfrm>
          <a:prstGeom prst="rect">
            <a:avLst/>
          </a:prstGeom>
          <a:noFill/>
          <a:ln>
            <a:noFill/>
          </a:ln>
          <a:effectLs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2400" u="sng" dirty="0" smtClean="0">
                <a:latin typeface="微软雅黑"/>
                <a:ea typeface="微软雅黑"/>
                <a:cs typeface="微软雅黑"/>
              </a:rPr>
              <a:t>Link ETX</a:t>
            </a:r>
          </a:p>
        </p:txBody>
      </p:sp>
      <p:sp>
        <p:nvSpPr>
          <p:cNvPr id="29" name="Text Box 72"/>
          <p:cNvSpPr txBox="1">
            <a:spLocks noChangeArrowheads="1"/>
          </p:cNvSpPr>
          <p:nvPr/>
        </p:nvSpPr>
        <p:spPr bwMode="auto">
          <a:xfrm>
            <a:off x="1468438" y="4511675"/>
            <a:ext cx="3730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dirty="0">
                <a:latin typeface="微软雅黑"/>
                <a:ea typeface="微软雅黑"/>
                <a:cs typeface="微软雅黑"/>
              </a:rPr>
              <a:t>1</a:t>
            </a:r>
          </a:p>
        </p:txBody>
      </p:sp>
      <p:sp>
        <p:nvSpPr>
          <p:cNvPr id="30" name="Text Box 73"/>
          <p:cNvSpPr txBox="1">
            <a:spLocks noChangeArrowheads="1"/>
          </p:cNvSpPr>
          <p:nvPr/>
        </p:nvSpPr>
        <p:spPr bwMode="auto">
          <a:xfrm>
            <a:off x="1468438" y="5181600"/>
            <a:ext cx="3730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a:latin typeface="微软雅黑"/>
                <a:ea typeface="微软雅黑"/>
                <a:cs typeface="微软雅黑"/>
              </a:rPr>
              <a:t>2</a:t>
            </a:r>
          </a:p>
        </p:txBody>
      </p:sp>
      <p:sp>
        <p:nvSpPr>
          <p:cNvPr id="31" name="Text Box 74"/>
          <p:cNvSpPr txBox="1">
            <a:spLocks noChangeArrowheads="1"/>
          </p:cNvSpPr>
          <p:nvPr/>
        </p:nvSpPr>
        <p:spPr bwMode="auto">
          <a:xfrm>
            <a:off x="1468438" y="5943600"/>
            <a:ext cx="3730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400">
                <a:latin typeface="微软雅黑"/>
                <a:ea typeface="微软雅黑"/>
                <a:cs typeface="微软雅黑"/>
              </a:rPr>
              <a:t>3</a:t>
            </a:r>
          </a:p>
        </p:txBody>
      </p:sp>
    </p:spTree>
    <p:extLst>
      <p:ext uri="{BB962C8B-B14F-4D97-AF65-F5344CB8AC3E}">
        <p14:creationId xmlns:p14="http://schemas.microsoft.com/office/powerpoint/2010/main" val="1893486527"/>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00000"/>
              </a:lnSpc>
            </a:pPr>
            <a:r>
              <a:rPr lang="zh-CN" altLang="en-US" dirty="0">
                <a:latin typeface="微软雅黑"/>
                <a:ea typeface="微软雅黑"/>
                <a:cs typeface="微软雅黑"/>
              </a:rPr>
              <a:t>假设链路有</a:t>
            </a:r>
            <a:r>
              <a:rPr lang="en-US" altLang="zh-CN" dirty="0">
                <a:latin typeface="微软雅黑"/>
                <a:ea typeface="微软雅黑"/>
                <a:cs typeface="微软雅黑"/>
              </a:rPr>
              <a:t>ACKs</a:t>
            </a:r>
            <a:r>
              <a:rPr lang="zh-CN" altLang="en-US" dirty="0">
                <a:latin typeface="微软雅黑"/>
                <a:ea typeface="微软雅黑"/>
                <a:cs typeface="微软雅黑"/>
              </a:rPr>
              <a:t>和重传</a:t>
            </a:r>
            <a:r>
              <a:rPr lang="en-US" altLang="zh-CN" dirty="0" smtClean="0">
                <a:latin typeface="微软雅黑"/>
                <a:ea typeface="微软雅黑"/>
                <a:cs typeface="微软雅黑"/>
              </a:rPr>
              <a:t>:</a:t>
            </a:r>
            <a:endParaRPr lang="en-US" altLang="zh-CN" dirty="0">
              <a:latin typeface="微软雅黑"/>
              <a:ea typeface="微软雅黑"/>
              <a:cs typeface="微软雅黑"/>
            </a:endParaRPr>
          </a:p>
          <a:p>
            <a:pPr lvl="1">
              <a:lnSpc>
                <a:spcPct val="100000"/>
              </a:lnSpc>
            </a:pPr>
            <a:r>
              <a:rPr lang="en-US" altLang="zh-CN" dirty="0">
                <a:latin typeface="微软雅黑"/>
                <a:ea typeface="微软雅黑"/>
                <a:cs typeface="微软雅黑"/>
              </a:rPr>
              <a:t>P(TX success) = P(Data success) </a:t>
            </a:r>
            <a:r>
              <a:rPr lang="en-US" altLang="zh-CN" dirty="0">
                <a:latin typeface="微软雅黑"/>
                <a:ea typeface="微软雅黑"/>
                <a:cs typeface="微软雅黑"/>
                <a:sym typeface="Symbol" charset="0"/>
              </a:rPr>
              <a:t> P(ACK success</a:t>
            </a:r>
            <a:r>
              <a:rPr lang="en-US" altLang="zh-CN" dirty="0" smtClean="0">
                <a:latin typeface="微软雅黑"/>
                <a:ea typeface="微软雅黑"/>
                <a:cs typeface="微软雅黑"/>
                <a:sym typeface="Symbol" charset="0"/>
              </a:rPr>
              <a:t>)</a:t>
            </a:r>
            <a:endParaRPr lang="en-US" altLang="zh-CN" dirty="0">
              <a:latin typeface="微软雅黑"/>
              <a:ea typeface="微软雅黑"/>
              <a:cs typeface="微软雅黑"/>
              <a:sym typeface="Symbol" charset="0"/>
            </a:endParaRPr>
          </a:p>
          <a:p>
            <a:pPr lvl="1">
              <a:lnSpc>
                <a:spcPct val="100000"/>
              </a:lnSpc>
            </a:pPr>
            <a:r>
              <a:rPr lang="en-US" altLang="zh-CN" dirty="0">
                <a:latin typeface="微软雅黑"/>
                <a:ea typeface="微软雅黑"/>
                <a:cs typeface="微软雅黑"/>
                <a:sym typeface="Symbol" charset="0"/>
              </a:rPr>
              <a:t>Link ETX = 1 /  P(TX </a:t>
            </a:r>
            <a:r>
              <a:rPr lang="en-US" altLang="zh-CN" dirty="0" smtClean="0">
                <a:latin typeface="微软雅黑"/>
                <a:ea typeface="微软雅黑"/>
                <a:cs typeface="微软雅黑"/>
                <a:sym typeface="Symbol" charset="0"/>
              </a:rPr>
              <a:t>success)</a:t>
            </a:r>
            <a:br>
              <a:rPr lang="en-US" altLang="zh-CN" dirty="0" smtClean="0">
                <a:latin typeface="微软雅黑"/>
                <a:ea typeface="微软雅黑"/>
                <a:cs typeface="微软雅黑"/>
                <a:sym typeface="Symbol" charset="0"/>
              </a:rPr>
            </a:br>
            <a:r>
              <a:rPr lang="en-US" altLang="zh-CN" dirty="0" smtClean="0">
                <a:latin typeface="微软雅黑"/>
                <a:ea typeface="微软雅黑"/>
                <a:cs typeface="微软雅黑"/>
                <a:sym typeface="Symbol" charset="0"/>
              </a:rPr>
              <a:t>		= </a:t>
            </a:r>
            <a:r>
              <a:rPr lang="en-US" altLang="zh-CN" dirty="0">
                <a:latin typeface="微软雅黑"/>
                <a:ea typeface="微软雅黑"/>
                <a:cs typeface="微软雅黑"/>
                <a:sym typeface="Symbol" charset="0"/>
              </a:rPr>
              <a:t>1 /  [ </a:t>
            </a:r>
            <a:r>
              <a:rPr lang="en-US" altLang="zh-CN" dirty="0">
                <a:latin typeface="微软雅黑"/>
                <a:ea typeface="微软雅黑"/>
                <a:cs typeface="微软雅黑"/>
              </a:rPr>
              <a:t>P(Data success) </a:t>
            </a:r>
            <a:r>
              <a:rPr lang="en-US" altLang="zh-CN" dirty="0">
                <a:latin typeface="微软雅黑"/>
                <a:ea typeface="微软雅黑"/>
                <a:cs typeface="微软雅黑"/>
                <a:sym typeface="Symbol" charset="0"/>
              </a:rPr>
              <a:t> P(ACK success) </a:t>
            </a:r>
            <a:r>
              <a:rPr lang="en-US" altLang="zh-CN" dirty="0" smtClean="0">
                <a:latin typeface="微软雅黑"/>
                <a:ea typeface="微软雅黑"/>
                <a:cs typeface="微软雅黑"/>
                <a:sym typeface="Symbol" charset="0"/>
              </a:rPr>
              <a:t>]</a:t>
            </a:r>
          </a:p>
          <a:p>
            <a:pPr lvl="1">
              <a:lnSpc>
                <a:spcPct val="100000"/>
              </a:lnSpc>
            </a:pPr>
            <a:endParaRPr lang="en-US" altLang="zh-CN" dirty="0">
              <a:latin typeface="微软雅黑"/>
              <a:ea typeface="微软雅黑"/>
              <a:cs typeface="微软雅黑"/>
              <a:sym typeface="Symbol" charset="0"/>
            </a:endParaRPr>
          </a:p>
          <a:p>
            <a:pPr>
              <a:lnSpc>
                <a:spcPct val="100000"/>
              </a:lnSpc>
            </a:pPr>
            <a:r>
              <a:rPr lang="zh-CN" altLang="en-US" dirty="0" smtClean="0">
                <a:latin typeface="微软雅黑"/>
                <a:ea typeface="微软雅黑"/>
                <a:cs typeface="微软雅黑"/>
                <a:sym typeface="Symbol" charset="0"/>
              </a:rPr>
              <a:t>实际计算</a:t>
            </a:r>
            <a:r>
              <a:rPr lang="en-US" altLang="zh-CN" dirty="0">
                <a:latin typeface="微软雅黑"/>
                <a:ea typeface="微软雅黑"/>
                <a:cs typeface="微软雅黑"/>
                <a:sym typeface="Symbol" charset="0"/>
              </a:rPr>
              <a:t>ETX:</a:t>
            </a:r>
          </a:p>
          <a:p>
            <a:pPr lvl="1">
              <a:lnSpc>
                <a:spcPct val="100000"/>
              </a:lnSpc>
            </a:pPr>
            <a:r>
              <a:rPr lang="en-US" altLang="zh-CN" dirty="0">
                <a:latin typeface="微软雅黑"/>
                <a:ea typeface="微软雅黑"/>
                <a:cs typeface="微软雅黑"/>
                <a:sym typeface="Symbol" charset="0"/>
              </a:rPr>
              <a:t>P(Data success)   measured </a:t>
            </a:r>
            <a:r>
              <a:rPr lang="en-US" altLang="zh-CN" dirty="0" err="1">
                <a:latin typeface="微软雅黑"/>
                <a:ea typeface="微软雅黑"/>
                <a:cs typeface="微软雅黑"/>
                <a:sym typeface="Symbol" charset="0"/>
              </a:rPr>
              <a:t>fwd</a:t>
            </a:r>
            <a:r>
              <a:rPr lang="en-US" altLang="zh-CN" dirty="0">
                <a:latin typeface="微软雅黑"/>
                <a:ea typeface="微软雅黑"/>
                <a:cs typeface="微软雅黑"/>
                <a:sym typeface="Symbol" charset="0"/>
              </a:rPr>
              <a:t> delivery ratio </a:t>
            </a:r>
            <a:r>
              <a:rPr lang="en-US" altLang="zh-CN" i="1" dirty="0" err="1">
                <a:latin typeface="微软雅黑"/>
                <a:ea typeface="微软雅黑"/>
                <a:cs typeface="微软雅黑"/>
                <a:sym typeface="Symbol" charset="0"/>
              </a:rPr>
              <a:t>r</a:t>
            </a:r>
            <a:r>
              <a:rPr lang="en-US" altLang="zh-CN" baseline="-25000" dirty="0" err="1">
                <a:latin typeface="微软雅黑"/>
                <a:ea typeface="微软雅黑"/>
                <a:cs typeface="微软雅黑"/>
                <a:sym typeface="Symbol" charset="0"/>
              </a:rPr>
              <a:t>fwd</a:t>
            </a:r>
            <a:endParaRPr lang="en-US" altLang="zh-CN" dirty="0">
              <a:latin typeface="微软雅黑"/>
              <a:ea typeface="微软雅黑"/>
              <a:cs typeface="微软雅黑"/>
              <a:sym typeface="Symbol" charset="0"/>
            </a:endParaRPr>
          </a:p>
          <a:p>
            <a:pPr lvl="1">
              <a:lnSpc>
                <a:spcPct val="100000"/>
              </a:lnSpc>
            </a:pPr>
            <a:r>
              <a:rPr lang="en-US" altLang="zh-CN" dirty="0">
                <a:latin typeface="微软雅黑"/>
                <a:ea typeface="微软雅黑"/>
                <a:cs typeface="微软雅黑"/>
                <a:sym typeface="Symbol" charset="0"/>
              </a:rPr>
              <a:t>P(ACK success)  measured rev delivery ratio </a:t>
            </a:r>
            <a:r>
              <a:rPr lang="en-US" altLang="zh-CN" i="1" dirty="0" err="1">
                <a:latin typeface="微软雅黑"/>
                <a:ea typeface="微软雅黑"/>
                <a:cs typeface="微软雅黑"/>
                <a:sym typeface="Symbol" charset="0"/>
              </a:rPr>
              <a:t>r</a:t>
            </a:r>
            <a:r>
              <a:rPr lang="en-US" altLang="zh-CN" baseline="-25000" dirty="0" err="1">
                <a:latin typeface="微软雅黑"/>
                <a:ea typeface="微软雅黑"/>
                <a:cs typeface="微软雅黑"/>
                <a:sym typeface="Symbol" charset="0"/>
              </a:rPr>
              <a:t>rev</a:t>
            </a:r>
            <a:endParaRPr lang="en-US" altLang="zh-CN" baseline="-25000" dirty="0">
              <a:latin typeface="微软雅黑"/>
              <a:ea typeface="微软雅黑"/>
              <a:cs typeface="微软雅黑"/>
              <a:sym typeface="Symbol" charset="0"/>
            </a:endParaRPr>
          </a:p>
          <a:p>
            <a:pPr lvl="1">
              <a:lnSpc>
                <a:spcPct val="100000"/>
              </a:lnSpc>
            </a:pPr>
            <a:r>
              <a:rPr lang="en-US" altLang="zh-CN" dirty="0">
                <a:latin typeface="微软雅黑"/>
                <a:ea typeface="微软雅黑"/>
                <a:cs typeface="微软雅黑"/>
                <a:sym typeface="Symbol" charset="0"/>
              </a:rPr>
              <a:t>Link ETX    1 / (</a:t>
            </a:r>
            <a:r>
              <a:rPr lang="en-US" altLang="zh-CN" i="1" dirty="0" err="1">
                <a:latin typeface="微软雅黑"/>
                <a:ea typeface="微软雅黑"/>
                <a:cs typeface="微软雅黑"/>
                <a:sym typeface="Symbol" charset="0"/>
              </a:rPr>
              <a:t>r</a:t>
            </a:r>
            <a:r>
              <a:rPr lang="en-US" altLang="zh-CN" baseline="-25000" dirty="0" err="1">
                <a:latin typeface="微软雅黑"/>
                <a:ea typeface="微软雅黑"/>
                <a:cs typeface="微软雅黑"/>
                <a:sym typeface="Symbol" charset="0"/>
              </a:rPr>
              <a:t>fwd</a:t>
            </a:r>
            <a:r>
              <a:rPr lang="en-US" altLang="zh-CN" baseline="-25000" dirty="0">
                <a:latin typeface="微软雅黑"/>
                <a:ea typeface="微软雅黑"/>
                <a:cs typeface="微软雅黑"/>
                <a:sym typeface="Symbol" charset="0"/>
              </a:rPr>
              <a:t> </a:t>
            </a:r>
            <a:r>
              <a:rPr lang="en-US" altLang="zh-CN" dirty="0">
                <a:latin typeface="微软雅黑"/>
                <a:ea typeface="微软雅黑"/>
                <a:cs typeface="微软雅黑"/>
                <a:sym typeface="Symbol" charset="0"/>
              </a:rPr>
              <a:t> </a:t>
            </a:r>
            <a:r>
              <a:rPr lang="en-US" altLang="zh-CN" i="1" dirty="0" err="1">
                <a:latin typeface="微软雅黑"/>
                <a:ea typeface="微软雅黑"/>
                <a:cs typeface="微软雅黑"/>
                <a:sym typeface="Symbol" charset="0"/>
              </a:rPr>
              <a:t>r</a:t>
            </a:r>
            <a:r>
              <a:rPr lang="en-US" altLang="zh-CN" baseline="-25000" dirty="0" err="1">
                <a:latin typeface="微软雅黑"/>
                <a:ea typeface="微软雅黑"/>
                <a:cs typeface="微软雅黑"/>
                <a:sym typeface="Symbol" charset="0"/>
              </a:rPr>
              <a:t>rev</a:t>
            </a:r>
            <a:r>
              <a:rPr lang="en-US" altLang="zh-CN" dirty="0">
                <a:latin typeface="微软雅黑"/>
                <a:ea typeface="微软雅黑"/>
                <a:cs typeface="微软雅黑"/>
                <a:sym typeface="Symbol" charset="0"/>
              </a:rPr>
              <a:t>)</a:t>
            </a:r>
          </a:p>
          <a:p>
            <a:pPr>
              <a:lnSpc>
                <a:spcPct val="100000"/>
              </a:lnSpc>
            </a:pPr>
            <a:endParaRPr lang="zh-CN" altLang="en-US" dirty="0">
              <a:latin typeface="微软雅黑"/>
              <a:ea typeface="微软雅黑"/>
              <a:cs typeface="微软雅黑"/>
            </a:endParaRPr>
          </a:p>
          <a:p>
            <a:pPr>
              <a:lnSpc>
                <a:spcPct val="10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47</a:t>
            </a:fld>
            <a:endParaRPr lang="zh-CN" altLang="en-US" dirty="0"/>
          </a:p>
        </p:txBody>
      </p:sp>
      <p:sp>
        <p:nvSpPr>
          <p:cNvPr id="4" name="标题 3"/>
          <p:cNvSpPr>
            <a:spLocks noGrp="1"/>
          </p:cNvSpPr>
          <p:nvPr>
            <p:ph type="title"/>
          </p:nvPr>
        </p:nvSpPr>
        <p:spPr/>
        <p:txBody>
          <a:bodyPr/>
          <a:lstStyle/>
          <a:p>
            <a:r>
              <a:rPr kumimoji="1" lang="zh-CN" altLang="en-US" dirty="0" smtClean="0"/>
              <a:t>组网技术－</a:t>
            </a:r>
            <a:r>
              <a:rPr kumimoji="1" lang="zh-CN" altLang="en-US" sz="2800" dirty="0" smtClean="0"/>
              <a:t>选路指标的计算</a:t>
            </a:r>
            <a:endParaRPr kumimoji="1" lang="zh-CN" altLang="en-US" sz="2800" dirty="0"/>
          </a:p>
        </p:txBody>
      </p:sp>
    </p:spTree>
    <p:extLst>
      <p:ext uri="{BB962C8B-B14F-4D97-AF65-F5344CB8AC3E}">
        <p14:creationId xmlns:p14="http://schemas.microsoft.com/office/powerpoint/2010/main" val="3311307740"/>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5300" y="1577181"/>
            <a:ext cx="8648700" cy="4495800"/>
          </a:xfrm>
        </p:spPr>
        <p:txBody>
          <a:bodyPr/>
          <a:lstStyle/>
          <a:p>
            <a:r>
              <a:rPr lang="zh-CN" altLang="en-US" dirty="0" smtClean="0">
                <a:solidFill>
                  <a:srgbClr val="FF0000"/>
                </a:solidFill>
                <a:latin typeface="微软雅黑"/>
                <a:ea typeface="微软雅黑"/>
                <a:cs typeface="微软雅黑"/>
              </a:rPr>
              <a:t>一条路径的</a:t>
            </a:r>
            <a:r>
              <a:rPr lang="en-US" altLang="zh-CN" dirty="0" smtClean="0">
                <a:solidFill>
                  <a:srgbClr val="FF0000"/>
                </a:solidFill>
                <a:latin typeface="微软雅黑"/>
                <a:ea typeface="微软雅黑"/>
                <a:cs typeface="微软雅黑"/>
              </a:rPr>
              <a:t>ETX</a:t>
            </a:r>
            <a:r>
              <a:rPr lang="zh-CN" altLang="en-US" dirty="0" smtClean="0">
                <a:solidFill>
                  <a:srgbClr val="FF0000"/>
                </a:solidFill>
                <a:latin typeface="微软雅黑"/>
                <a:ea typeface="微软雅黑"/>
                <a:cs typeface="微软雅黑"/>
              </a:rPr>
              <a:t>为构成该条路径的所有链路的</a:t>
            </a:r>
            <a:r>
              <a:rPr lang="en-US" altLang="zh-CN" b="1" dirty="0" smtClean="0">
                <a:solidFill>
                  <a:srgbClr val="FF0000"/>
                </a:solidFill>
                <a:latin typeface="微软雅黑"/>
                <a:ea typeface="微软雅黑"/>
                <a:cs typeface="微软雅黑"/>
              </a:rPr>
              <a:t>ETX</a:t>
            </a:r>
            <a:r>
              <a:rPr lang="zh-CN" altLang="en-US" b="1" dirty="0" smtClean="0">
                <a:solidFill>
                  <a:srgbClr val="FF0000"/>
                </a:solidFill>
                <a:latin typeface="微软雅黑"/>
                <a:ea typeface="微软雅黑"/>
                <a:cs typeface="微软雅黑"/>
              </a:rPr>
              <a:t>之和</a:t>
            </a:r>
            <a:r>
              <a:rPr lang="zh-CN" altLang="en-US" dirty="0" smtClean="0">
                <a:latin typeface="微软雅黑"/>
                <a:ea typeface="微软雅黑"/>
                <a:cs typeface="微软雅黑"/>
              </a:rPr>
              <a:t>，即在这条路径上传输成功一个数据包所需要的总的传输次数。</a:t>
            </a:r>
            <a:endParaRPr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latin typeface="微软雅黑"/>
                <a:ea typeface="微软雅黑"/>
                <a:cs typeface="微软雅黑"/>
              </a:rPr>
              <a:t>组网技术－</a:t>
            </a:r>
            <a:r>
              <a:rPr kumimoji="1" lang="zh-CN" altLang="en-US" sz="2800" dirty="0" smtClean="0">
                <a:latin typeface="微软雅黑"/>
                <a:ea typeface="微软雅黑"/>
                <a:cs typeface="微软雅黑"/>
              </a:rPr>
              <a:t>选路指标的计算（续）</a:t>
            </a:r>
            <a:endParaRPr kumimoji="1" lang="zh-CN" altLang="en-US" sz="2800" dirty="0">
              <a:latin typeface="微软雅黑"/>
              <a:ea typeface="微软雅黑"/>
              <a:cs typeface="微软雅黑"/>
            </a:endParaRPr>
          </a:p>
        </p:txBody>
      </p:sp>
      <p:sp>
        <p:nvSpPr>
          <p:cNvPr id="5" name="Oval 3"/>
          <p:cNvSpPr>
            <a:spLocks noChangeArrowheads="1"/>
          </p:cNvSpPr>
          <p:nvPr/>
        </p:nvSpPr>
        <p:spPr bwMode="auto">
          <a:xfrm>
            <a:off x="4305301" y="44966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6" name="Oval 4"/>
          <p:cNvSpPr>
            <a:spLocks noChangeArrowheads="1"/>
          </p:cNvSpPr>
          <p:nvPr/>
        </p:nvSpPr>
        <p:spPr bwMode="auto">
          <a:xfrm>
            <a:off x="2552701" y="44966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7" name="Oval 5"/>
          <p:cNvSpPr>
            <a:spLocks noChangeArrowheads="1"/>
          </p:cNvSpPr>
          <p:nvPr/>
        </p:nvSpPr>
        <p:spPr bwMode="auto">
          <a:xfrm>
            <a:off x="800101" y="44966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8" name="Line 6"/>
          <p:cNvSpPr>
            <a:spLocks noChangeShapeType="1"/>
          </p:cNvSpPr>
          <p:nvPr/>
        </p:nvSpPr>
        <p:spPr bwMode="auto">
          <a:xfrm>
            <a:off x="1333501" y="47685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9" name="Line 7"/>
          <p:cNvSpPr>
            <a:spLocks noChangeShapeType="1"/>
          </p:cNvSpPr>
          <p:nvPr/>
        </p:nvSpPr>
        <p:spPr bwMode="auto">
          <a:xfrm>
            <a:off x="3086101" y="47685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0" name="Oval 8"/>
          <p:cNvSpPr>
            <a:spLocks noChangeArrowheads="1"/>
          </p:cNvSpPr>
          <p:nvPr/>
        </p:nvSpPr>
        <p:spPr bwMode="auto">
          <a:xfrm>
            <a:off x="2552701" y="31250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11" name="Oval 9"/>
          <p:cNvSpPr>
            <a:spLocks noChangeArrowheads="1"/>
          </p:cNvSpPr>
          <p:nvPr/>
        </p:nvSpPr>
        <p:spPr bwMode="auto">
          <a:xfrm>
            <a:off x="800101" y="31250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12" name="Line 10"/>
          <p:cNvSpPr>
            <a:spLocks noChangeShapeType="1"/>
          </p:cNvSpPr>
          <p:nvPr/>
        </p:nvSpPr>
        <p:spPr bwMode="auto">
          <a:xfrm>
            <a:off x="1333501" y="33969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3" name="Oval 11"/>
          <p:cNvSpPr>
            <a:spLocks noChangeArrowheads="1"/>
          </p:cNvSpPr>
          <p:nvPr/>
        </p:nvSpPr>
        <p:spPr bwMode="auto">
          <a:xfrm>
            <a:off x="2552701" y="38108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14" name="Oval 12"/>
          <p:cNvSpPr>
            <a:spLocks noChangeArrowheads="1"/>
          </p:cNvSpPr>
          <p:nvPr/>
        </p:nvSpPr>
        <p:spPr bwMode="auto">
          <a:xfrm>
            <a:off x="800101" y="38108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15" name="Line 13"/>
          <p:cNvSpPr>
            <a:spLocks noChangeShapeType="1"/>
          </p:cNvSpPr>
          <p:nvPr/>
        </p:nvSpPr>
        <p:spPr bwMode="auto">
          <a:xfrm>
            <a:off x="1333501" y="41589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16" name="Text Box 14"/>
          <p:cNvSpPr txBox="1">
            <a:spLocks noChangeArrowheads="1"/>
          </p:cNvSpPr>
          <p:nvPr/>
        </p:nvSpPr>
        <p:spPr bwMode="auto">
          <a:xfrm>
            <a:off x="4891733" y="2819400"/>
            <a:ext cx="135167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u="sng">
                <a:latin typeface="微软雅黑"/>
                <a:ea typeface="微软雅黑"/>
                <a:cs typeface="微软雅黑"/>
              </a:rPr>
              <a:t>Route ETX</a:t>
            </a:r>
          </a:p>
        </p:txBody>
      </p:sp>
      <p:sp>
        <p:nvSpPr>
          <p:cNvPr id="17" name="Text Box 15"/>
          <p:cNvSpPr txBox="1">
            <a:spLocks noChangeArrowheads="1"/>
          </p:cNvSpPr>
          <p:nvPr/>
        </p:nvSpPr>
        <p:spPr bwMode="auto">
          <a:xfrm>
            <a:off x="5475933" y="3302000"/>
            <a:ext cx="320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1</a:t>
            </a:r>
          </a:p>
        </p:txBody>
      </p:sp>
      <p:sp>
        <p:nvSpPr>
          <p:cNvPr id="18" name="Text Box 16"/>
          <p:cNvSpPr txBox="1">
            <a:spLocks noChangeArrowheads="1"/>
          </p:cNvSpPr>
          <p:nvPr/>
        </p:nvSpPr>
        <p:spPr bwMode="auto">
          <a:xfrm>
            <a:off x="5475933" y="3987800"/>
            <a:ext cx="320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2</a:t>
            </a:r>
          </a:p>
        </p:txBody>
      </p:sp>
      <p:sp>
        <p:nvSpPr>
          <p:cNvPr id="19" name="Text Box 17"/>
          <p:cNvSpPr txBox="1">
            <a:spLocks noChangeArrowheads="1"/>
          </p:cNvSpPr>
          <p:nvPr/>
        </p:nvSpPr>
        <p:spPr bwMode="auto">
          <a:xfrm>
            <a:off x="5475933" y="4673600"/>
            <a:ext cx="320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2</a:t>
            </a:r>
          </a:p>
        </p:txBody>
      </p:sp>
      <p:sp>
        <p:nvSpPr>
          <p:cNvPr id="20" name="Line 18"/>
          <p:cNvSpPr>
            <a:spLocks noChangeShapeType="1"/>
          </p:cNvSpPr>
          <p:nvPr/>
        </p:nvSpPr>
        <p:spPr bwMode="auto">
          <a:xfrm>
            <a:off x="1333501" y="3930304"/>
            <a:ext cx="4572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1" name="AutoShape 19"/>
          <p:cNvSpPr>
            <a:spLocks noChangeArrowheads="1"/>
          </p:cNvSpPr>
          <p:nvPr/>
        </p:nvSpPr>
        <p:spPr bwMode="auto">
          <a:xfrm>
            <a:off x="1714501" y="3701704"/>
            <a:ext cx="304800" cy="381000"/>
          </a:xfrm>
          <a:prstGeom prst="irregularSeal1">
            <a:avLst/>
          </a:prstGeom>
          <a:solidFill>
            <a:srgbClr val="FF0000"/>
          </a:solidFill>
          <a:ln w="9525">
            <a:solidFill>
              <a:srgbClr val="FF0000"/>
            </a:solidFill>
            <a:miter lim="800000"/>
            <a:headEnd/>
            <a:tailEnd/>
          </a:ln>
        </p:spPr>
        <p:txBody>
          <a:bodyPr wrap="none" anchor="ctr"/>
          <a:lstStyle/>
          <a:p>
            <a:endParaRPr lang="zh-CN" altLang="en-US">
              <a:latin typeface="微软雅黑"/>
              <a:ea typeface="微软雅黑"/>
              <a:cs typeface="微软雅黑"/>
            </a:endParaRPr>
          </a:p>
        </p:txBody>
      </p:sp>
      <p:sp>
        <p:nvSpPr>
          <p:cNvPr id="22" name="Oval 20"/>
          <p:cNvSpPr>
            <a:spLocks noChangeArrowheads="1"/>
          </p:cNvSpPr>
          <p:nvPr/>
        </p:nvSpPr>
        <p:spPr bwMode="auto">
          <a:xfrm>
            <a:off x="4305301" y="51824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23" name="Oval 21"/>
          <p:cNvSpPr>
            <a:spLocks noChangeArrowheads="1"/>
          </p:cNvSpPr>
          <p:nvPr/>
        </p:nvSpPr>
        <p:spPr bwMode="auto">
          <a:xfrm>
            <a:off x="2552701" y="51824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24" name="Oval 22"/>
          <p:cNvSpPr>
            <a:spLocks noChangeArrowheads="1"/>
          </p:cNvSpPr>
          <p:nvPr/>
        </p:nvSpPr>
        <p:spPr bwMode="auto">
          <a:xfrm>
            <a:off x="800101" y="5182496"/>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25" name="Line 23"/>
          <p:cNvSpPr>
            <a:spLocks noChangeShapeType="1"/>
          </p:cNvSpPr>
          <p:nvPr/>
        </p:nvSpPr>
        <p:spPr bwMode="auto">
          <a:xfrm>
            <a:off x="1333501" y="54543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6" name="Line 24"/>
          <p:cNvSpPr>
            <a:spLocks noChangeShapeType="1"/>
          </p:cNvSpPr>
          <p:nvPr/>
        </p:nvSpPr>
        <p:spPr bwMode="auto">
          <a:xfrm>
            <a:off x="3086101" y="5454304"/>
            <a:ext cx="1066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7" name="Text Box 25"/>
          <p:cNvSpPr txBox="1">
            <a:spLocks noChangeArrowheads="1"/>
          </p:cNvSpPr>
          <p:nvPr/>
        </p:nvSpPr>
        <p:spPr bwMode="auto">
          <a:xfrm>
            <a:off x="5475933" y="5359400"/>
            <a:ext cx="320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3</a:t>
            </a:r>
          </a:p>
        </p:txBody>
      </p:sp>
      <p:sp>
        <p:nvSpPr>
          <p:cNvPr id="28" name="Line 26"/>
          <p:cNvSpPr>
            <a:spLocks noChangeShapeType="1"/>
          </p:cNvSpPr>
          <p:nvPr/>
        </p:nvSpPr>
        <p:spPr bwMode="auto">
          <a:xfrm>
            <a:off x="3070226" y="5225704"/>
            <a:ext cx="4572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29" name="AutoShape 27"/>
          <p:cNvSpPr>
            <a:spLocks noChangeArrowheads="1"/>
          </p:cNvSpPr>
          <p:nvPr/>
        </p:nvSpPr>
        <p:spPr bwMode="auto">
          <a:xfrm>
            <a:off x="3451226" y="4997104"/>
            <a:ext cx="304800" cy="381000"/>
          </a:xfrm>
          <a:prstGeom prst="irregularSeal1">
            <a:avLst/>
          </a:prstGeom>
          <a:solidFill>
            <a:srgbClr val="FF0000"/>
          </a:solidFill>
          <a:ln w="9525">
            <a:solidFill>
              <a:srgbClr val="FF0000"/>
            </a:solidFill>
            <a:miter lim="800000"/>
            <a:headEnd/>
            <a:tailEnd/>
          </a:ln>
        </p:spPr>
        <p:txBody>
          <a:bodyPr wrap="none" anchor="ctr"/>
          <a:lstStyle/>
          <a:p>
            <a:endParaRPr lang="zh-CN" altLang="en-US">
              <a:latin typeface="微软雅黑"/>
              <a:ea typeface="微软雅黑"/>
              <a:cs typeface="微软雅黑"/>
            </a:endParaRPr>
          </a:p>
        </p:txBody>
      </p:sp>
      <p:sp>
        <p:nvSpPr>
          <p:cNvPr id="30" name="Oval 29"/>
          <p:cNvSpPr>
            <a:spLocks noChangeArrowheads="1"/>
          </p:cNvSpPr>
          <p:nvPr/>
        </p:nvSpPr>
        <p:spPr bwMode="auto">
          <a:xfrm>
            <a:off x="3451226" y="5928621"/>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31" name="Oval 30"/>
          <p:cNvSpPr>
            <a:spLocks noChangeArrowheads="1"/>
          </p:cNvSpPr>
          <p:nvPr/>
        </p:nvSpPr>
        <p:spPr bwMode="auto">
          <a:xfrm>
            <a:off x="2079626" y="5928621"/>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32" name="Oval 31"/>
          <p:cNvSpPr>
            <a:spLocks noChangeArrowheads="1"/>
          </p:cNvSpPr>
          <p:nvPr/>
        </p:nvSpPr>
        <p:spPr bwMode="auto">
          <a:xfrm>
            <a:off x="784226" y="5928621"/>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33" name="Line 32"/>
          <p:cNvSpPr>
            <a:spLocks noChangeShapeType="1"/>
          </p:cNvSpPr>
          <p:nvPr/>
        </p:nvSpPr>
        <p:spPr bwMode="auto">
          <a:xfrm>
            <a:off x="1317626" y="6200429"/>
            <a:ext cx="685800" cy="4763"/>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34" name="Text Box 34"/>
          <p:cNvSpPr txBox="1">
            <a:spLocks noChangeArrowheads="1"/>
          </p:cNvSpPr>
          <p:nvPr/>
        </p:nvSpPr>
        <p:spPr bwMode="auto">
          <a:xfrm>
            <a:off x="5460058" y="6105525"/>
            <a:ext cx="3200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5</a:t>
            </a:r>
          </a:p>
        </p:txBody>
      </p:sp>
      <p:sp>
        <p:nvSpPr>
          <p:cNvPr id="35" name="Line 35"/>
          <p:cNvSpPr>
            <a:spLocks noChangeShapeType="1"/>
          </p:cNvSpPr>
          <p:nvPr/>
        </p:nvSpPr>
        <p:spPr bwMode="auto">
          <a:xfrm>
            <a:off x="2613026" y="5976592"/>
            <a:ext cx="3810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36" name="Oval 36"/>
          <p:cNvSpPr>
            <a:spLocks noChangeArrowheads="1"/>
          </p:cNvSpPr>
          <p:nvPr/>
        </p:nvSpPr>
        <p:spPr bwMode="auto">
          <a:xfrm>
            <a:off x="4822826" y="5933384"/>
            <a:ext cx="181773" cy="467416"/>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endParaRPr lang="zh-CN" altLang="en-US">
              <a:latin typeface="微软雅黑"/>
              <a:ea typeface="微软雅黑"/>
              <a:cs typeface="微软雅黑"/>
            </a:endParaRPr>
          </a:p>
        </p:txBody>
      </p:sp>
      <p:sp>
        <p:nvSpPr>
          <p:cNvPr id="37" name="Line 37"/>
          <p:cNvSpPr>
            <a:spLocks noChangeShapeType="1"/>
          </p:cNvSpPr>
          <p:nvPr/>
        </p:nvSpPr>
        <p:spPr bwMode="auto">
          <a:xfrm>
            <a:off x="2613026" y="6205192"/>
            <a:ext cx="685800" cy="4762"/>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38" name="Line 38"/>
          <p:cNvSpPr>
            <a:spLocks noChangeShapeType="1"/>
          </p:cNvSpPr>
          <p:nvPr/>
        </p:nvSpPr>
        <p:spPr bwMode="auto">
          <a:xfrm>
            <a:off x="3984626" y="6205192"/>
            <a:ext cx="6858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39" name="AutoShape 39"/>
          <p:cNvSpPr>
            <a:spLocks noChangeArrowheads="1"/>
          </p:cNvSpPr>
          <p:nvPr/>
        </p:nvSpPr>
        <p:spPr bwMode="auto">
          <a:xfrm>
            <a:off x="2994026" y="5747992"/>
            <a:ext cx="304800" cy="381000"/>
          </a:xfrm>
          <a:prstGeom prst="irregularSeal1">
            <a:avLst/>
          </a:prstGeom>
          <a:solidFill>
            <a:srgbClr val="FF0000"/>
          </a:solidFill>
          <a:ln w="9525">
            <a:solidFill>
              <a:srgbClr val="FF0000"/>
            </a:solidFill>
            <a:miter lim="800000"/>
            <a:headEnd/>
            <a:tailEnd/>
          </a:ln>
        </p:spPr>
        <p:txBody>
          <a:bodyPr wrap="none" anchor="ctr"/>
          <a:lstStyle/>
          <a:p>
            <a:endParaRPr lang="zh-CN" altLang="en-US">
              <a:latin typeface="微软雅黑"/>
              <a:ea typeface="微软雅黑"/>
              <a:cs typeface="微软雅黑"/>
            </a:endParaRPr>
          </a:p>
        </p:txBody>
      </p:sp>
      <p:sp>
        <p:nvSpPr>
          <p:cNvPr id="40" name="Line 40"/>
          <p:cNvSpPr>
            <a:spLocks noChangeShapeType="1"/>
          </p:cNvSpPr>
          <p:nvPr/>
        </p:nvSpPr>
        <p:spPr bwMode="auto">
          <a:xfrm>
            <a:off x="4060826" y="5976592"/>
            <a:ext cx="381000" cy="0"/>
          </a:xfrm>
          <a:prstGeom prst="line">
            <a:avLst/>
          </a:prstGeom>
          <a:noFill/>
          <a:ln w="28575">
            <a:solidFill>
              <a:srgbClr val="000000"/>
            </a:solidFill>
            <a:round/>
            <a:headEnd/>
            <a:tailEnd type="triangle" w="med" len="lg"/>
          </a:ln>
          <a:extLst>
            <a:ext uri="{909E8E84-426E-40dd-AFC4-6F175D3DCCD1}">
              <a14:hiddenFill xmlns="" xmlns:a14="http://schemas.microsoft.com/office/drawing/2010/main">
                <a:noFill/>
              </a14:hiddenFill>
            </a:ext>
          </a:extLst>
        </p:spPr>
        <p:txBody>
          <a:bodyPr lIns="64008" tIns="27432" rIns="64008" bIns="27432" anchor="ctr">
            <a:spAutoFit/>
          </a:bodyPr>
          <a:lstStyle/>
          <a:p>
            <a:endParaRPr lang="zh-CN" altLang="en-US">
              <a:latin typeface="微软雅黑"/>
              <a:ea typeface="微软雅黑"/>
              <a:cs typeface="微软雅黑"/>
            </a:endParaRPr>
          </a:p>
        </p:txBody>
      </p:sp>
      <p:sp>
        <p:nvSpPr>
          <p:cNvPr id="41" name="AutoShape 41"/>
          <p:cNvSpPr>
            <a:spLocks noChangeArrowheads="1"/>
          </p:cNvSpPr>
          <p:nvPr/>
        </p:nvSpPr>
        <p:spPr bwMode="auto">
          <a:xfrm>
            <a:off x="4441826" y="5747992"/>
            <a:ext cx="304800" cy="381000"/>
          </a:xfrm>
          <a:prstGeom prst="irregularSeal1">
            <a:avLst/>
          </a:prstGeom>
          <a:solidFill>
            <a:srgbClr val="FF0000"/>
          </a:solidFill>
          <a:ln w="9525">
            <a:solidFill>
              <a:srgbClr val="FF0000"/>
            </a:solidFill>
            <a:miter lim="800000"/>
            <a:headEnd/>
            <a:tailEnd/>
          </a:ln>
        </p:spPr>
        <p:txBody>
          <a:bodyPr wrap="none" anchor="ctr"/>
          <a:lstStyle/>
          <a:p>
            <a:endParaRPr lang="zh-CN" altLang="en-US">
              <a:latin typeface="微软雅黑"/>
              <a:ea typeface="微软雅黑"/>
              <a:cs typeface="微软雅黑"/>
            </a:endParaRPr>
          </a:p>
        </p:txBody>
      </p:sp>
      <p:sp>
        <p:nvSpPr>
          <p:cNvPr id="42" name="Text Box 43"/>
          <p:cNvSpPr txBox="1">
            <a:spLocks noChangeArrowheads="1"/>
          </p:cNvSpPr>
          <p:nvPr/>
        </p:nvSpPr>
        <p:spPr bwMode="auto">
          <a:xfrm>
            <a:off x="6553200" y="2838660"/>
            <a:ext cx="8851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u="sng" dirty="0" smtClean="0">
                <a:latin typeface="微软雅黑"/>
                <a:ea typeface="微软雅黑"/>
                <a:cs typeface="微软雅黑"/>
              </a:rPr>
              <a:t>收包率</a:t>
            </a:r>
            <a:endParaRPr lang="en-US" altLang="zh-CN" u="sng" dirty="0">
              <a:latin typeface="微软雅黑"/>
              <a:ea typeface="微软雅黑"/>
              <a:cs typeface="微软雅黑"/>
            </a:endParaRPr>
          </a:p>
        </p:txBody>
      </p:sp>
      <p:sp>
        <p:nvSpPr>
          <p:cNvPr id="43" name="Text Box 44"/>
          <p:cNvSpPr txBox="1">
            <a:spLocks noChangeArrowheads="1"/>
          </p:cNvSpPr>
          <p:nvPr/>
        </p:nvSpPr>
        <p:spPr bwMode="auto">
          <a:xfrm>
            <a:off x="6553200" y="3302000"/>
            <a:ext cx="79612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100%</a:t>
            </a:r>
          </a:p>
        </p:txBody>
      </p:sp>
      <p:sp>
        <p:nvSpPr>
          <p:cNvPr id="44" name="Text Box 45"/>
          <p:cNvSpPr txBox="1">
            <a:spLocks noChangeArrowheads="1"/>
          </p:cNvSpPr>
          <p:nvPr/>
        </p:nvSpPr>
        <p:spPr bwMode="auto">
          <a:xfrm>
            <a:off x="6721475" y="3987800"/>
            <a:ext cx="6607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50%</a:t>
            </a:r>
          </a:p>
        </p:txBody>
      </p:sp>
      <p:sp>
        <p:nvSpPr>
          <p:cNvPr id="45" name="Text Box 46"/>
          <p:cNvSpPr txBox="1">
            <a:spLocks noChangeArrowheads="1"/>
          </p:cNvSpPr>
          <p:nvPr/>
        </p:nvSpPr>
        <p:spPr bwMode="auto">
          <a:xfrm>
            <a:off x="6721475" y="4673600"/>
            <a:ext cx="6607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50%</a:t>
            </a:r>
          </a:p>
        </p:txBody>
      </p:sp>
      <p:sp>
        <p:nvSpPr>
          <p:cNvPr id="46" name="Text Box 47"/>
          <p:cNvSpPr txBox="1">
            <a:spLocks noChangeArrowheads="1"/>
          </p:cNvSpPr>
          <p:nvPr/>
        </p:nvSpPr>
        <p:spPr bwMode="auto">
          <a:xfrm>
            <a:off x="6721475" y="5359400"/>
            <a:ext cx="6607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33%</a:t>
            </a:r>
          </a:p>
        </p:txBody>
      </p:sp>
      <p:sp>
        <p:nvSpPr>
          <p:cNvPr id="47" name="Text Box 48"/>
          <p:cNvSpPr txBox="1">
            <a:spLocks noChangeArrowheads="1"/>
          </p:cNvSpPr>
          <p:nvPr/>
        </p:nvSpPr>
        <p:spPr bwMode="auto">
          <a:xfrm>
            <a:off x="6705600" y="6105525"/>
            <a:ext cx="6607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latin typeface="微软雅黑"/>
                <a:ea typeface="微软雅黑"/>
                <a:cs typeface="微软雅黑"/>
              </a:rPr>
              <a:t>20%</a:t>
            </a:r>
          </a:p>
        </p:txBody>
      </p:sp>
    </p:spTree>
    <p:extLst>
      <p:ext uri="{BB962C8B-B14F-4D97-AF65-F5344CB8AC3E}">
        <p14:creationId xmlns:p14="http://schemas.microsoft.com/office/powerpoint/2010/main" val="1330916805"/>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a:ea typeface="微软雅黑"/>
                <a:cs typeface="微软雅黑"/>
              </a:rPr>
              <a:t>组网技术－</a:t>
            </a:r>
            <a:r>
              <a:rPr kumimoji="1" lang="zh-CN" altLang="en-US" sz="3200" dirty="0">
                <a:latin typeface="微软雅黑"/>
                <a:ea typeface="微软雅黑"/>
                <a:cs typeface="微软雅黑"/>
              </a:rPr>
              <a:t>选路指标的计算</a:t>
            </a:r>
            <a:r>
              <a:rPr kumimoji="1" lang="zh-CN" altLang="en-US" sz="3200" dirty="0" smtClean="0">
                <a:latin typeface="微软雅黑"/>
                <a:ea typeface="微软雅黑"/>
                <a:cs typeface="微软雅黑"/>
              </a:rPr>
              <a:t>（</a:t>
            </a:r>
            <a:r>
              <a:rPr kumimoji="1" lang="zh-CN" altLang="en-US" sz="3200" dirty="0">
                <a:latin typeface="微软雅黑"/>
                <a:ea typeface="微软雅黑"/>
                <a:cs typeface="微软雅黑"/>
              </a:rPr>
              <a:t>示例</a:t>
            </a:r>
            <a:r>
              <a:rPr kumimoji="1" lang="zh-CN" altLang="en-US" sz="3200" dirty="0" smtClean="0">
                <a:latin typeface="微软雅黑"/>
                <a:ea typeface="微软雅黑"/>
                <a:cs typeface="微软雅黑"/>
              </a:rPr>
              <a:t>）</a:t>
            </a:r>
            <a:endParaRPr lang="zh-CN" altLang="en-US" sz="3200" dirty="0"/>
          </a:p>
        </p:txBody>
      </p:sp>
      <p:grpSp>
        <p:nvGrpSpPr>
          <p:cNvPr id="28" name="组合 27"/>
          <p:cNvGrpSpPr/>
          <p:nvPr/>
        </p:nvGrpSpPr>
        <p:grpSpPr>
          <a:xfrm>
            <a:off x="76200" y="2133600"/>
            <a:ext cx="5480965" cy="3475039"/>
            <a:chOff x="1338935" y="1996281"/>
            <a:chExt cx="5480965" cy="3475039"/>
          </a:xfrm>
        </p:grpSpPr>
        <p:sp>
          <p:nvSpPr>
            <p:cNvPr id="3" name="椭圆 2"/>
            <p:cNvSpPr/>
            <p:nvPr/>
          </p:nvSpPr>
          <p:spPr>
            <a:xfrm>
              <a:off x="1714500" y="1996281"/>
              <a:ext cx="800100" cy="8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A</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5" name="椭圆 4"/>
            <p:cNvSpPr/>
            <p:nvPr/>
          </p:nvSpPr>
          <p:spPr>
            <a:xfrm>
              <a:off x="5614499" y="1996281"/>
              <a:ext cx="800100" cy="8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B</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6" name="椭圆 5"/>
            <p:cNvSpPr/>
            <p:nvPr/>
          </p:nvSpPr>
          <p:spPr>
            <a:xfrm>
              <a:off x="3581400" y="3180759"/>
              <a:ext cx="800100" cy="8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C</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 name="椭圆 6"/>
            <p:cNvSpPr/>
            <p:nvPr/>
          </p:nvSpPr>
          <p:spPr>
            <a:xfrm>
              <a:off x="2057400" y="4648200"/>
              <a:ext cx="800100" cy="8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D</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8" name="椭圆 7"/>
            <p:cNvSpPr/>
            <p:nvPr/>
          </p:nvSpPr>
          <p:spPr>
            <a:xfrm>
              <a:off x="4953000" y="4648200"/>
              <a:ext cx="800100" cy="8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E</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10" name="直接箭头连接符 9"/>
            <p:cNvCxnSpPr>
              <a:stCxn id="3" idx="6"/>
              <a:endCxn id="5" idx="2"/>
            </p:cNvCxnSpPr>
            <p:nvPr/>
          </p:nvCxnSpPr>
          <p:spPr>
            <a:xfrm>
              <a:off x="2514600" y="2407841"/>
              <a:ext cx="30998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 idx="5"/>
              <a:endCxn id="6" idx="2"/>
            </p:cNvCxnSpPr>
            <p:nvPr/>
          </p:nvCxnSpPr>
          <p:spPr>
            <a:xfrm>
              <a:off x="2397428" y="2698858"/>
              <a:ext cx="1183972" cy="893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6"/>
              <a:endCxn id="5" idx="3"/>
            </p:cNvCxnSpPr>
            <p:nvPr/>
          </p:nvCxnSpPr>
          <p:spPr>
            <a:xfrm flipV="1">
              <a:off x="4381500" y="2698858"/>
              <a:ext cx="1350171" cy="893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 idx="4"/>
              <a:endCxn id="7" idx="0"/>
            </p:cNvCxnSpPr>
            <p:nvPr/>
          </p:nvCxnSpPr>
          <p:spPr>
            <a:xfrm>
              <a:off x="2114550" y="2819401"/>
              <a:ext cx="342900" cy="1828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6"/>
              <a:endCxn id="8" idx="2"/>
            </p:cNvCxnSpPr>
            <p:nvPr/>
          </p:nvCxnSpPr>
          <p:spPr>
            <a:xfrm>
              <a:off x="2857500" y="5059760"/>
              <a:ext cx="2095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5" idx="4"/>
            </p:cNvCxnSpPr>
            <p:nvPr/>
          </p:nvCxnSpPr>
          <p:spPr>
            <a:xfrm flipV="1">
              <a:off x="5353050" y="2819401"/>
              <a:ext cx="661499" cy="1828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429000" y="1996281"/>
              <a:ext cx="1066800" cy="367598"/>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AB</a:t>
              </a:r>
              <a:r>
                <a:rPr lang="en-US" altLang="zh-CN" dirty="0" smtClean="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2786735" y="2758281"/>
              <a:ext cx="1066800" cy="367598"/>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AC</a:t>
              </a:r>
              <a:r>
                <a:rPr lang="en-US" altLang="zh-CN" dirty="0" smtClean="0">
                  <a:latin typeface="Times New Roman" panose="02020603050405020304" pitchFamily="18" charset="0"/>
                  <a:cs typeface="Times New Roman" panose="02020603050405020304" pitchFamily="18" charset="0"/>
                </a:rPr>
                <a:t>=0.8</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466065" y="2689689"/>
              <a:ext cx="1066800" cy="367598"/>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CB</a:t>
              </a:r>
              <a:r>
                <a:rPr lang="en-US" altLang="zh-CN" dirty="0" smtClean="0">
                  <a:latin typeface="Times New Roman" panose="02020603050405020304" pitchFamily="18" charset="0"/>
                  <a:cs typeface="Times New Roman" panose="02020603050405020304" pitchFamily="18" charset="0"/>
                </a:rPr>
                <a:t>=0.8</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5753100" y="3733800"/>
              <a:ext cx="1066800" cy="367598"/>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EB</a:t>
              </a:r>
              <a:r>
                <a:rPr lang="en-US" altLang="zh-CN" dirty="0" smtClean="0">
                  <a:latin typeface="Times New Roman" panose="02020603050405020304" pitchFamily="18" charset="0"/>
                  <a:cs typeface="Times New Roman" panose="02020603050405020304" pitchFamily="18" charset="0"/>
                </a:rPr>
                <a:t>=0.9</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448050" y="4648200"/>
              <a:ext cx="1066800" cy="369332"/>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DE</a:t>
              </a:r>
              <a:r>
                <a:rPr lang="en-US" altLang="zh-CN" dirty="0" smtClean="0">
                  <a:latin typeface="Times New Roman" panose="02020603050405020304" pitchFamily="18" charset="0"/>
                  <a:cs typeface="Times New Roman" panose="02020603050405020304" pitchFamily="18" charset="0"/>
                </a:rPr>
                <a:t>=0.9</a:t>
              </a:r>
              <a:endParaRPr lang="zh-CN" altLang="en-US"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1338935" y="3458722"/>
              <a:ext cx="1066800" cy="367598"/>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AD</a:t>
              </a:r>
              <a:r>
                <a:rPr lang="en-US" altLang="zh-CN" dirty="0" smtClean="0">
                  <a:latin typeface="Times New Roman" panose="02020603050405020304" pitchFamily="18" charset="0"/>
                  <a:cs typeface="Times New Roman" panose="02020603050405020304" pitchFamily="18" charset="0"/>
                </a:rPr>
                <a:t>=0.9</a:t>
              </a:r>
              <a:endParaRPr lang="zh-CN" altLang="en-US" dirty="0">
                <a:latin typeface="Times New Roman" panose="02020603050405020304" pitchFamily="18" charset="0"/>
                <a:cs typeface="Times New Roman" panose="02020603050405020304" pitchFamily="18" charset="0"/>
              </a:endParaRPr>
            </a:p>
          </p:txBody>
        </p:sp>
      </p:grpSp>
      <p:sp>
        <p:nvSpPr>
          <p:cNvPr id="30" name="内容占位符 1"/>
          <p:cNvSpPr>
            <a:spLocks noGrp="1"/>
          </p:cNvSpPr>
          <p:nvPr>
            <p:ph idx="1"/>
          </p:nvPr>
        </p:nvSpPr>
        <p:spPr>
          <a:xfrm>
            <a:off x="5334000" y="2133600"/>
            <a:ext cx="4016620" cy="4495800"/>
          </a:xfrm>
        </p:spPr>
        <p:txBody>
          <a:bodyPr>
            <a:noAutofit/>
          </a:bodyPr>
          <a:lstStyle/>
          <a:p>
            <a:pPr marL="0" indent="0">
              <a:lnSpc>
                <a:spcPct val="150000"/>
              </a:lnSpc>
              <a:buNone/>
            </a:pPr>
            <a:r>
              <a:rPr lang="zh-CN" altLang="en-US" dirty="0" smtClean="0">
                <a:latin typeface="微软雅黑"/>
                <a:ea typeface="微软雅黑"/>
                <a:cs typeface="微软雅黑"/>
              </a:rPr>
              <a:t>各条路径</a:t>
            </a:r>
            <a:r>
              <a:rPr lang="en-US" altLang="zh-CN" dirty="0" smtClean="0">
                <a:latin typeface="微软雅黑"/>
                <a:ea typeface="微软雅黑"/>
                <a:cs typeface="微软雅黑"/>
              </a:rPr>
              <a:t>ETX:</a:t>
            </a:r>
          </a:p>
          <a:p>
            <a:pPr>
              <a:lnSpc>
                <a:spcPct val="150000"/>
              </a:lnSpc>
            </a:pPr>
            <a:r>
              <a:rPr lang="en-US" altLang="zh-CN" b="1" dirty="0" smtClean="0">
                <a:solidFill>
                  <a:srgbClr val="FF0000"/>
                </a:solidFill>
                <a:latin typeface="微软雅黑"/>
                <a:ea typeface="微软雅黑"/>
                <a:cs typeface="微软雅黑"/>
              </a:rPr>
              <a:t>A→B</a:t>
            </a:r>
            <a:r>
              <a:rPr lang="zh-CN" altLang="en-US" b="1" dirty="0" smtClean="0">
                <a:solidFill>
                  <a:srgbClr val="FF0000"/>
                </a:solidFill>
                <a:latin typeface="微软雅黑"/>
                <a:ea typeface="微软雅黑"/>
                <a:cs typeface="微软雅黑"/>
              </a:rPr>
              <a:t>：</a:t>
            </a:r>
            <a:r>
              <a:rPr lang="en-US" altLang="zh-CN" b="1" dirty="0" smtClean="0">
                <a:solidFill>
                  <a:srgbClr val="FF0000"/>
                </a:solidFill>
                <a:latin typeface="微软雅黑"/>
                <a:ea typeface="微软雅黑"/>
                <a:cs typeface="微软雅黑"/>
              </a:rPr>
              <a:t>10</a:t>
            </a:r>
          </a:p>
          <a:p>
            <a:pPr>
              <a:lnSpc>
                <a:spcPct val="150000"/>
              </a:lnSpc>
            </a:pPr>
            <a:r>
              <a:rPr lang="en-US" altLang="zh-CN" b="1" dirty="0">
                <a:solidFill>
                  <a:srgbClr val="FF0000"/>
                </a:solidFill>
                <a:latin typeface="微软雅黑"/>
                <a:ea typeface="微软雅黑"/>
                <a:cs typeface="微软雅黑"/>
              </a:rPr>
              <a:t>A</a:t>
            </a:r>
            <a:r>
              <a:rPr lang="en-US" altLang="zh-CN" b="1" dirty="0" smtClean="0">
                <a:solidFill>
                  <a:srgbClr val="FF0000"/>
                </a:solidFill>
                <a:latin typeface="微软雅黑"/>
                <a:ea typeface="微软雅黑"/>
                <a:cs typeface="微软雅黑"/>
              </a:rPr>
              <a:t>→C→B</a:t>
            </a:r>
            <a:r>
              <a:rPr lang="zh-CN" altLang="en-US" b="1" dirty="0" smtClean="0">
                <a:solidFill>
                  <a:srgbClr val="FF0000"/>
                </a:solidFill>
                <a:latin typeface="微软雅黑"/>
                <a:ea typeface="微软雅黑"/>
                <a:cs typeface="微软雅黑"/>
              </a:rPr>
              <a:t>：</a:t>
            </a:r>
            <a:r>
              <a:rPr lang="en-US" altLang="zh-CN" b="1" dirty="0" smtClean="0">
                <a:solidFill>
                  <a:srgbClr val="FF0000"/>
                </a:solidFill>
                <a:latin typeface="微软雅黑"/>
                <a:ea typeface="微软雅黑"/>
                <a:cs typeface="微软雅黑"/>
              </a:rPr>
              <a:t>2.5</a:t>
            </a:r>
          </a:p>
          <a:p>
            <a:pPr>
              <a:lnSpc>
                <a:spcPct val="150000"/>
              </a:lnSpc>
            </a:pPr>
            <a:r>
              <a:rPr lang="en-US" altLang="zh-CN" b="1" dirty="0">
                <a:solidFill>
                  <a:srgbClr val="FF0000"/>
                </a:solidFill>
                <a:latin typeface="微软雅黑"/>
                <a:ea typeface="微软雅黑"/>
                <a:cs typeface="微软雅黑"/>
              </a:rPr>
              <a:t>A</a:t>
            </a:r>
            <a:r>
              <a:rPr lang="en-US" altLang="zh-CN" b="1" dirty="0" smtClean="0">
                <a:solidFill>
                  <a:srgbClr val="FF0000"/>
                </a:solidFill>
                <a:latin typeface="微软雅黑"/>
                <a:ea typeface="微软雅黑"/>
                <a:cs typeface="微软雅黑"/>
              </a:rPr>
              <a:t>→D→E→B</a:t>
            </a:r>
            <a:r>
              <a:rPr lang="zh-CN" altLang="en-US" b="1" dirty="0" smtClean="0">
                <a:solidFill>
                  <a:srgbClr val="FF0000"/>
                </a:solidFill>
                <a:latin typeface="微软雅黑"/>
                <a:ea typeface="微软雅黑"/>
                <a:cs typeface="微软雅黑"/>
              </a:rPr>
              <a:t>：</a:t>
            </a:r>
            <a:r>
              <a:rPr lang="en-US" altLang="zh-CN" b="1" dirty="0" smtClean="0">
                <a:solidFill>
                  <a:srgbClr val="FF0000"/>
                </a:solidFill>
                <a:latin typeface="微软雅黑"/>
                <a:ea typeface="微软雅黑"/>
                <a:cs typeface="微软雅黑"/>
              </a:rPr>
              <a:t>3.33</a:t>
            </a:r>
            <a:endParaRPr lang="en-US" altLang="zh-CN" b="1" dirty="0">
              <a:solidFill>
                <a:srgbClr val="FF0000"/>
              </a:solidFill>
              <a:latin typeface="微软雅黑"/>
              <a:ea typeface="微软雅黑"/>
              <a:cs typeface="微软雅黑"/>
            </a:endParaRPr>
          </a:p>
          <a:p>
            <a:pPr>
              <a:lnSpc>
                <a:spcPct val="150000"/>
              </a:lnSpc>
            </a:pPr>
            <a:endParaRPr lang="zh-CN" altLang="en-US" dirty="0">
              <a:latin typeface="微软雅黑"/>
              <a:ea typeface="微软雅黑"/>
              <a:cs typeface="微软雅黑"/>
            </a:endParaRPr>
          </a:p>
          <a:p>
            <a:pPr>
              <a:lnSpc>
                <a:spcPct val="150000"/>
              </a:lnSpc>
            </a:pP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28346836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9491" y="1600200"/>
            <a:ext cx="8229600" cy="4495800"/>
          </a:xfrm>
        </p:spPr>
        <p:txBody>
          <a:bodyPr>
            <a:noAutofit/>
          </a:bodyPr>
          <a:lstStyle/>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传统</a:t>
            </a:r>
            <a:r>
              <a:rPr lang="zh-CN" altLang="en-US" dirty="0">
                <a:latin typeface="微软雅黑"/>
                <a:ea typeface="微软雅黑"/>
                <a:cs typeface="微软雅黑"/>
              </a:rPr>
              <a:t>传感器的局限性</a:t>
            </a:r>
            <a:endParaRPr lang="en-US" altLang="zh-CN" dirty="0">
              <a:latin typeface="微软雅黑"/>
              <a:ea typeface="微软雅黑"/>
              <a:cs typeface="微软雅黑"/>
            </a:endParaRPr>
          </a:p>
          <a:p>
            <a:pPr lvl="1">
              <a:lnSpc>
                <a:spcPct val="150000"/>
              </a:lnSpc>
              <a:spcBef>
                <a:spcPts val="600"/>
              </a:spcBef>
            </a:pPr>
            <a:r>
              <a:rPr lang="zh-CN" altLang="en-US" dirty="0">
                <a:latin typeface="微软雅黑"/>
                <a:ea typeface="微软雅黑"/>
                <a:cs typeface="微软雅黑"/>
              </a:rPr>
              <a:t>网络化、智能化的程度十分有限，缺少有效的数据处理与信息共享</a:t>
            </a:r>
            <a:r>
              <a:rPr lang="zh-CN" altLang="en-US" dirty="0" smtClean="0">
                <a:latin typeface="微软雅黑"/>
                <a:ea typeface="微软雅黑"/>
                <a:cs typeface="微软雅黑"/>
              </a:rPr>
              <a:t>能力</a:t>
            </a:r>
            <a:endParaRPr lang="zh-CN" altLang="en-US" dirty="0">
              <a:latin typeface="微软雅黑"/>
              <a:ea typeface="微软雅黑"/>
              <a:cs typeface="微软雅黑"/>
            </a:endParaRPr>
          </a:p>
          <a:p>
            <a:pPr>
              <a:lnSpc>
                <a:spcPct val="150000"/>
              </a:lnSpc>
              <a:spcBef>
                <a:spcPts val="600"/>
              </a:spcBef>
              <a:buFont typeface="Wingdings" panose="05000000000000000000" pitchFamily="2" charset="2"/>
              <a:buChar char="n"/>
            </a:pPr>
            <a:endParaRPr lang="en-US" altLang="zh-CN"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现代</a:t>
            </a:r>
            <a:r>
              <a:rPr lang="zh-CN" altLang="en-US" dirty="0">
                <a:latin typeface="微软雅黑"/>
                <a:ea typeface="微软雅黑"/>
                <a:cs typeface="微软雅黑"/>
              </a:rPr>
              <a:t>传感器</a:t>
            </a:r>
            <a:endParaRPr lang="en-US" altLang="zh-CN" dirty="0">
              <a:latin typeface="微软雅黑"/>
              <a:ea typeface="微软雅黑"/>
              <a:cs typeface="微软雅黑"/>
            </a:endParaRPr>
          </a:p>
          <a:p>
            <a:pPr lvl="1">
              <a:lnSpc>
                <a:spcPct val="150000"/>
              </a:lnSpc>
              <a:spcBef>
                <a:spcPts val="600"/>
              </a:spcBef>
            </a:pPr>
            <a:r>
              <a:rPr lang="zh-CN" altLang="en-US" dirty="0">
                <a:latin typeface="微软雅黑"/>
                <a:ea typeface="微软雅黑"/>
                <a:cs typeface="微软雅黑"/>
              </a:rPr>
              <a:t>特点：</a:t>
            </a:r>
            <a:r>
              <a:rPr lang="zh-CN" altLang="en-US" b="1" dirty="0">
                <a:solidFill>
                  <a:srgbClr val="FF0000"/>
                </a:solidFill>
                <a:latin typeface="微软雅黑"/>
                <a:ea typeface="微软雅黑"/>
                <a:cs typeface="微软雅黑"/>
              </a:rPr>
              <a:t>微型化、</a:t>
            </a:r>
            <a:r>
              <a:rPr lang="zh-CN" altLang="en-US" b="1" dirty="0" smtClean="0">
                <a:solidFill>
                  <a:srgbClr val="FF0000"/>
                </a:solidFill>
                <a:latin typeface="微软雅黑"/>
                <a:ea typeface="微软雅黑"/>
                <a:cs typeface="微软雅黑"/>
              </a:rPr>
              <a:t>智能化、网络化</a:t>
            </a:r>
            <a:endParaRPr lang="en-US" altLang="zh-CN" b="1" dirty="0">
              <a:solidFill>
                <a:srgbClr val="FF0000"/>
              </a:solidFill>
              <a:latin typeface="微软雅黑"/>
              <a:ea typeface="微软雅黑"/>
              <a:cs typeface="微软雅黑"/>
            </a:endParaRPr>
          </a:p>
          <a:p>
            <a:pPr lvl="1">
              <a:lnSpc>
                <a:spcPct val="150000"/>
              </a:lnSpc>
              <a:spcBef>
                <a:spcPts val="600"/>
              </a:spcBef>
            </a:pPr>
            <a:r>
              <a:rPr lang="zh-CN" altLang="en-US" dirty="0">
                <a:latin typeface="微软雅黑"/>
                <a:ea typeface="微软雅黑"/>
                <a:cs typeface="微软雅黑"/>
              </a:rPr>
              <a:t>典型代表：无线传感节点</a:t>
            </a:r>
          </a:p>
          <a:p>
            <a:pPr>
              <a:lnSpc>
                <a:spcPct val="150000"/>
              </a:lnSpc>
              <a:spcBef>
                <a:spcPts val="600"/>
              </a:spcBef>
            </a:pPr>
            <a:endParaRPr lang="zh-CN" altLang="en-US" dirty="0">
              <a:latin typeface="微软雅黑"/>
              <a:ea typeface="微软雅黑"/>
              <a:cs typeface="微软雅黑"/>
            </a:endParaRPr>
          </a:p>
          <a:p>
            <a:pPr>
              <a:lnSpc>
                <a:spcPct val="150000"/>
              </a:lnSpc>
              <a:spcBef>
                <a:spcPts val="60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概述</a:t>
            </a:r>
            <a:endParaRPr kumimoji="1" lang="zh-CN" altLang="en-US" dirty="0"/>
          </a:p>
        </p:txBody>
      </p:sp>
      <p:graphicFrame>
        <p:nvGraphicFramePr>
          <p:cNvPr id="5" name="Object 3"/>
          <p:cNvGraphicFramePr>
            <a:graphicFrameLocks noChangeAspect="1"/>
          </p:cNvGraphicFramePr>
          <p:nvPr>
            <p:extLst>
              <p:ext uri="{D42A27DB-BD31-4B8C-83A1-F6EECF244321}">
                <p14:modId xmlns:p14="http://schemas.microsoft.com/office/powerpoint/2010/main" val="2478674967"/>
              </p:ext>
            </p:extLst>
          </p:nvPr>
        </p:nvGraphicFramePr>
        <p:xfrm>
          <a:off x="1746584" y="3505200"/>
          <a:ext cx="7369707" cy="757653"/>
        </p:xfrm>
        <a:graphic>
          <a:graphicData uri="http://schemas.openxmlformats.org/presentationml/2006/ole">
            <mc:AlternateContent xmlns:mc="http://schemas.openxmlformats.org/markup-compatibility/2006">
              <mc:Choice xmlns:v="urn:schemas-microsoft-com:vml" Requires="v">
                <p:oleObj spid="_x0000_s12354" name="Visio" r:id="rId3" imgW="3627180" imgH="373092" progId="Visio.Drawing.11">
                  <p:embed/>
                </p:oleObj>
              </mc:Choice>
              <mc:Fallback>
                <p:oleObj name="Visio" r:id="rId3" imgW="3627180" imgH="373092" progId="Visio.Drawing.11">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584" y="3505200"/>
                        <a:ext cx="7369707" cy="75765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6" name="Picture 262" descr="图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179" y="5540999"/>
            <a:ext cx="4367276" cy="131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7887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200" y="1905000"/>
            <a:ext cx="5334000" cy="4953000"/>
          </a:xfrm>
        </p:spPr>
        <p:txBody>
          <a:bodyPr>
            <a:normAutofit fontScale="92500" lnSpcReduction="10000"/>
          </a:bodyPr>
          <a:lstStyle/>
          <a:p>
            <a:pPr>
              <a:lnSpc>
                <a:spcPct val="140000"/>
              </a:lnSpc>
            </a:pPr>
            <a:r>
              <a:rPr lang="en-US" altLang="zh-CN" b="1" dirty="0">
                <a:latin typeface="微软雅黑"/>
                <a:ea typeface="微软雅黑"/>
                <a:cs typeface="微软雅黑"/>
              </a:rPr>
              <a:t>Collection Tree Protocol</a:t>
            </a:r>
          </a:p>
          <a:p>
            <a:pPr lvl="1">
              <a:lnSpc>
                <a:spcPct val="140000"/>
              </a:lnSpc>
            </a:pPr>
            <a:r>
              <a:rPr lang="zh-CN" altLang="zh-CN" b="1" dirty="0">
                <a:solidFill>
                  <a:srgbClr val="FF0000"/>
                </a:solidFill>
                <a:latin typeface="微软雅黑"/>
                <a:ea typeface="微软雅黑"/>
                <a:cs typeface="微软雅黑"/>
              </a:rPr>
              <a:t>初始化</a:t>
            </a:r>
            <a:r>
              <a:rPr lang="zh-CN" altLang="zh-CN" b="1" dirty="0" smtClean="0">
                <a:solidFill>
                  <a:srgbClr val="FF0000"/>
                </a:solidFill>
                <a:latin typeface="微软雅黑"/>
                <a:ea typeface="微软雅黑"/>
                <a:cs typeface="微软雅黑"/>
              </a:rPr>
              <a:t>阶段</a:t>
            </a:r>
            <a:r>
              <a:rPr lang="zh-CN" altLang="en-US" dirty="0">
                <a:latin typeface="微软雅黑"/>
                <a:ea typeface="微软雅黑"/>
                <a:cs typeface="微软雅黑"/>
              </a:rPr>
              <a:t>：</a:t>
            </a:r>
            <a:r>
              <a:rPr lang="zh-CN" altLang="zh-CN" dirty="0" smtClean="0">
                <a:latin typeface="微软雅黑"/>
                <a:ea typeface="微软雅黑"/>
                <a:cs typeface="微软雅黑"/>
              </a:rPr>
              <a:t>网络</a:t>
            </a:r>
            <a:r>
              <a:rPr lang="zh-CN" altLang="zh-CN" dirty="0">
                <a:latin typeface="微软雅黑"/>
                <a:ea typeface="微软雅黑"/>
                <a:cs typeface="微软雅黑"/>
              </a:rPr>
              <a:t>中每个节点广播自己到汇聚节点的路径的</a:t>
            </a:r>
            <a:r>
              <a:rPr lang="en-US" altLang="zh-CN" dirty="0">
                <a:latin typeface="微软雅黑"/>
                <a:ea typeface="微软雅黑"/>
                <a:cs typeface="微软雅黑"/>
              </a:rPr>
              <a:t>ETX</a:t>
            </a:r>
            <a:r>
              <a:rPr lang="zh-CN" altLang="zh-CN" dirty="0">
                <a:latin typeface="微软雅黑"/>
                <a:ea typeface="微软雅黑"/>
                <a:cs typeface="微软雅黑"/>
              </a:rPr>
              <a:t>。</a:t>
            </a:r>
            <a:endParaRPr lang="en-US" altLang="zh-CN" dirty="0">
              <a:latin typeface="微软雅黑"/>
              <a:ea typeface="微软雅黑"/>
              <a:cs typeface="微软雅黑"/>
            </a:endParaRPr>
          </a:p>
          <a:p>
            <a:pPr lvl="1">
              <a:lnSpc>
                <a:spcPct val="140000"/>
              </a:lnSpc>
            </a:pPr>
            <a:r>
              <a:rPr lang="zh-CN" altLang="zh-CN" dirty="0">
                <a:latin typeface="微软雅黑"/>
                <a:ea typeface="微软雅黑"/>
                <a:cs typeface="微软雅黑"/>
              </a:rPr>
              <a:t>每个节点收到广播包之后，依据邻居节点广播的路径</a:t>
            </a:r>
            <a:r>
              <a:rPr lang="en-US" altLang="zh-CN" dirty="0">
                <a:latin typeface="微软雅黑"/>
                <a:ea typeface="微软雅黑"/>
                <a:cs typeface="微软雅黑"/>
              </a:rPr>
              <a:t>ETX</a:t>
            </a:r>
            <a:r>
              <a:rPr lang="zh-CN" altLang="zh-CN" dirty="0">
                <a:latin typeface="微软雅黑"/>
                <a:ea typeface="微软雅黑"/>
                <a:cs typeface="微软雅黑"/>
              </a:rPr>
              <a:t>，</a:t>
            </a:r>
            <a:r>
              <a:rPr lang="zh-CN" altLang="zh-CN" b="1" dirty="0">
                <a:solidFill>
                  <a:srgbClr val="0033CC"/>
                </a:solidFill>
                <a:latin typeface="微软雅黑"/>
                <a:ea typeface="微软雅黑"/>
                <a:cs typeface="微软雅黑"/>
              </a:rPr>
              <a:t>动态选择父节点，使得自己到汇聚节点的路径</a:t>
            </a:r>
            <a:r>
              <a:rPr lang="en-US" altLang="zh-CN" b="1" dirty="0">
                <a:solidFill>
                  <a:srgbClr val="0033CC"/>
                </a:solidFill>
                <a:latin typeface="微软雅黑"/>
                <a:ea typeface="微软雅黑"/>
                <a:cs typeface="微软雅黑"/>
              </a:rPr>
              <a:t>ETX</a:t>
            </a:r>
            <a:r>
              <a:rPr lang="zh-CN" altLang="zh-CN" b="1" dirty="0">
                <a:solidFill>
                  <a:srgbClr val="0033CC"/>
                </a:solidFill>
                <a:latin typeface="微软雅黑"/>
                <a:ea typeface="微软雅黑"/>
                <a:cs typeface="微软雅黑"/>
              </a:rPr>
              <a:t>尽量小</a:t>
            </a:r>
            <a:r>
              <a:rPr lang="zh-CN" altLang="zh-CN" dirty="0">
                <a:latin typeface="微软雅黑"/>
                <a:ea typeface="微软雅黑"/>
                <a:cs typeface="微软雅黑"/>
              </a:rPr>
              <a:t>。</a:t>
            </a:r>
            <a:endParaRPr lang="en-US" altLang="zh-CN" dirty="0">
              <a:latin typeface="微软雅黑"/>
              <a:ea typeface="微软雅黑"/>
              <a:cs typeface="微软雅黑"/>
            </a:endParaRPr>
          </a:p>
          <a:p>
            <a:pPr lvl="1">
              <a:lnSpc>
                <a:spcPct val="140000"/>
              </a:lnSpc>
            </a:pPr>
            <a:r>
              <a:rPr lang="zh-CN" altLang="zh-CN" dirty="0">
                <a:latin typeface="微软雅黑"/>
                <a:ea typeface="微软雅黑"/>
                <a:cs typeface="微软雅黑"/>
              </a:rPr>
              <a:t>经过不断更新，网络中的每个节点都能够选择到一条</a:t>
            </a:r>
            <a:r>
              <a:rPr lang="zh-CN" altLang="zh-CN" dirty="0">
                <a:solidFill>
                  <a:srgbClr val="FF0000"/>
                </a:solidFill>
                <a:latin typeface="微软雅黑"/>
                <a:ea typeface="微软雅黑"/>
                <a:cs typeface="微软雅黑"/>
              </a:rPr>
              <a:t>到汇聚节点</a:t>
            </a:r>
            <a:r>
              <a:rPr lang="en-US" altLang="zh-CN" dirty="0">
                <a:solidFill>
                  <a:srgbClr val="FF0000"/>
                </a:solidFill>
                <a:latin typeface="微软雅黑"/>
                <a:ea typeface="微软雅黑"/>
                <a:cs typeface="微软雅黑"/>
              </a:rPr>
              <a:t>ETX</a:t>
            </a:r>
            <a:r>
              <a:rPr lang="zh-CN" altLang="zh-CN" dirty="0">
                <a:solidFill>
                  <a:srgbClr val="FF0000"/>
                </a:solidFill>
                <a:latin typeface="微软雅黑"/>
                <a:ea typeface="微软雅黑"/>
                <a:cs typeface="微软雅黑"/>
              </a:rPr>
              <a:t>之和最小的路径</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50</a:t>
            </a:fld>
            <a:endParaRPr lang="zh-CN" altLang="en-US" dirty="0"/>
          </a:p>
        </p:txBody>
      </p:sp>
      <p:sp>
        <p:nvSpPr>
          <p:cNvPr id="4" name="标题 3"/>
          <p:cNvSpPr>
            <a:spLocks noGrp="1"/>
          </p:cNvSpPr>
          <p:nvPr>
            <p:ph type="title"/>
          </p:nvPr>
        </p:nvSpPr>
        <p:spPr/>
        <p:txBody>
          <a:bodyPr/>
          <a:lstStyle/>
          <a:p>
            <a:r>
              <a:rPr kumimoji="1" lang="zh-CN" altLang="en-US" dirty="0" smtClean="0"/>
              <a:t>数据收集协议（</a:t>
            </a:r>
            <a:r>
              <a:rPr kumimoji="1" lang="en-US" altLang="zh-CN" dirty="0" smtClean="0"/>
              <a:t>CTP</a:t>
            </a:r>
            <a:r>
              <a:rPr kumimoji="1" lang="zh-CN" altLang="en-US" dirty="0" smtClean="0"/>
              <a:t>）</a:t>
            </a:r>
            <a:endParaRPr kumimoji="1"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941395038"/>
              </p:ext>
            </p:extLst>
          </p:nvPr>
        </p:nvGraphicFramePr>
        <p:xfrm>
          <a:off x="5808260" y="2057400"/>
          <a:ext cx="3411940" cy="3411940"/>
        </p:xfrm>
        <a:graphic>
          <a:graphicData uri="http://schemas.openxmlformats.org/presentationml/2006/ole">
            <mc:AlternateContent xmlns:mc="http://schemas.openxmlformats.org/markup-compatibility/2006">
              <mc:Choice xmlns:v="urn:schemas-microsoft-com:vml" Requires="v">
                <p:oleObj spid="_x0000_s13329" r:id="rId3" imgW="2479140" imgH="2475781" progId="Visio.Drawing.11">
                  <p:embed/>
                </p:oleObj>
              </mc:Choice>
              <mc:Fallback>
                <p:oleObj r:id="rId3" imgW="2479140" imgH="2475781" progId="Visio.Drawing.11">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260" y="2057400"/>
                        <a:ext cx="3411940" cy="3411940"/>
                      </a:xfrm>
                      <a:prstGeom prst="rect">
                        <a:avLst/>
                      </a:prstGeom>
                      <a:noFill/>
                    </p:spPr>
                  </p:pic>
                </p:oleObj>
              </mc:Fallback>
            </mc:AlternateContent>
          </a:graphicData>
        </a:graphic>
      </p:graphicFrame>
      <p:sp>
        <p:nvSpPr>
          <p:cNvPr id="6" name="文本框 5"/>
          <p:cNvSpPr txBox="1"/>
          <p:nvPr/>
        </p:nvSpPr>
        <p:spPr>
          <a:xfrm>
            <a:off x="6624045" y="5816470"/>
            <a:ext cx="172354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数据收集协议</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1784700"/>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200" y="1905000"/>
            <a:ext cx="5638800" cy="4953000"/>
          </a:xfrm>
        </p:spPr>
        <p:txBody>
          <a:bodyPr>
            <a:normAutofit fontScale="92500" lnSpcReduction="20000"/>
          </a:bodyPr>
          <a:lstStyle/>
          <a:p>
            <a:pPr>
              <a:lnSpc>
                <a:spcPct val="150000"/>
              </a:lnSpc>
            </a:pPr>
            <a:r>
              <a:rPr lang="en-US" altLang="zh-CN" b="1" dirty="0">
                <a:latin typeface="微软雅黑"/>
                <a:ea typeface="微软雅黑"/>
                <a:cs typeface="微软雅黑"/>
              </a:rPr>
              <a:t>CTP</a:t>
            </a:r>
            <a:r>
              <a:rPr lang="zh-CN" altLang="en-US" b="1" dirty="0">
                <a:latin typeface="微软雅黑"/>
                <a:ea typeface="微软雅黑"/>
                <a:cs typeface="微软雅黑"/>
              </a:rPr>
              <a:t>在</a:t>
            </a:r>
            <a:r>
              <a:rPr lang="en-US" altLang="zh-CN" b="1" dirty="0" err="1">
                <a:latin typeface="微软雅黑"/>
                <a:ea typeface="微软雅黑"/>
                <a:cs typeface="微软雅黑"/>
              </a:rPr>
              <a:t>TinyOS</a:t>
            </a:r>
            <a:r>
              <a:rPr lang="zh-CN" altLang="en-US" b="1" dirty="0">
                <a:latin typeface="微软雅黑"/>
                <a:ea typeface="微软雅黑"/>
                <a:cs typeface="微软雅黑"/>
              </a:rPr>
              <a:t>中实现的考虑</a:t>
            </a:r>
            <a:endParaRPr lang="en-US" altLang="zh-CN" b="1" dirty="0">
              <a:latin typeface="微软雅黑"/>
              <a:ea typeface="微软雅黑"/>
              <a:cs typeface="微软雅黑"/>
            </a:endParaRPr>
          </a:p>
          <a:p>
            <a:pPr lvl="1">
              <a:lnSpc>
                <a:spcPct val="150000"/>
              </a:lnSpc>
            </a:pPr>
            <a:r>
              <a:rPr lang="zh-CN" altLang="zh-CN" b="1" dirty="0">
                <a:solidFill>
                  <a:srgbClr val="FF0000"/>
                </a:solidFill>
                <a:latin typeface="微软雅黑"/>
                <a:ea typeface="微软雅黑"/>
                <a:cs typeface="微软雅黑"/>
              </a:rPr>
              <a:t>链路质量</a:t>
            </a:r>
            <a:r>
              <a:rPr lang="zh-CN" altLang="en-US" b="1" dirty="0">
                <a:solidFill>
                  <a:srgbClr val="FF0000"/>
                </a:solidFill>
                <a:latin typeface="微软雅黑"/>
                <a:ea typeface="微软雅黑"/>
                <a:cs typeface="微软雅黑"/>
              </a:rPr>
              <a:t>：</a:t>
            </a:r>
            <a:r>
              <a:rPr lang="zh-CN" altLang="zh-CN" dirty="0">
                <a:latin typeface="微软雅黑"/>
                <a:ea typeface="微软雅黑"/>
                <a:cs typeface="微软雅黑"/>
              </a:rPr>
              <a:t>综合了来自多方面的信息。</a:t>
            </a:r>
            <a:r>
              <a:rPr lang="en-US" altLang="zh-CN" dirty="0">
                <a:latin typeface="微软雅黑"/>
                <a:ea typeface="微软雅黑"/>
                <a:cs typeface="微软雅黑"/>
              </a:rPr>
              <a:t>CTP</a:t>
            </a:r>
            <a:r>
              <a:rPr lang="zh-CN" altLang="zh-CN" dirty="0">
                <a:latin typeface="微软雅黑"/>
                <a:ea typeface="微软雅黑"/>
                <a:cs typeface="微软雅黑"/>
              </a:rPr>
              <a:t>不仅通过主动交换控制包来估计链路质量，而且通过被动侦听数据包来动态更新链路质量；</a:t>
            </a:r>
            <a:endParaRPr lang="en-US" altLang="zh-CN" dirty="0">
              <a:latin typeface="微软雅黑"/>
              <a:ea typeface="微软雅黑"/>
              <a:cs typeface="微软雅黑"/>
            </a:endParaRPr>
          </a:p>
          <a:p>
            <a:pPr lvl="1">
              <a:lnSpc>
                <a:spcPct val="150000"/>
              </a:lnSpc>
            </a:pPr>
            <a:r>
              <a:rPr lang="zh-CN" altLang="zh-CN" dirty="0">
                <a:latin typeface="微软雅黑"/>
                <a:ea typeface="微软雅黑"/>
                <a:cs typeface="微软雅黑"/>
              </a:rPr>
              <a:t>同时</a:t>
            </a:r>
            <a:r>
              <a:rPr lang="en-US" altLang="zh-CN" dirty="0">
                <a:latin typeface="微软雅黑"/>
                <a:ea typeface="微软雅黑"/>
                <a:cs typeface="微软雅黑"/>
              </a:rPr>
              <a:t>CTP</a:t>
            </a:r>
            <a:r>
              <a:rPr lang="zh-CN" altLang="zh-CN" dirty="0">
                <a:latin typeface="微软雅黑"/>
                <a:ea typeface="微软雅黑"/>
                <a:cs typeface="微软雅黑"/>
              </a:rPr>
              <a:t>协议不仅考虑了链路层信息，而且考虑了网络层队列是否溢出的信息，以此来避免拥塞的节点。</a:t>
            </a:r>
          </a:p>
          <a:p>
            <a:pPr lvl="1">
              <a:lnSpc>
                <a:spcPct val="150000"/>
              </a:lnSpc>
            </a:pPr>
            <a:r>
              <a:rPr lang="zh-CN" altLang="zh-CN" dirty="0">
                <a:latin typeface="微软雅黑"/>
                <a:ea typeface="微软雅黑"/>
                <a:cs typeface="微软雅黑"/>
              </a:rPr>
              <a:t>在控制包发送方面，</a:t>
            </a:r>
            <a:r>
              <a:rPr lang="zh-CN" altLang="zh-CN" b="1" dirty="0">
                <a:solidFill>
                  <a:srgbClr val="FF0000"/>
                </a:solidFill>
                <a:latin typeface="微软雅黑"/>
                <a:ea typeface="微软雅黑"/>
                <a:cs typeface="微软雅黑"/>
              </a:rPr>
              <a:t>使用了</a:t>
            </a:r>
            <a:r>
              <a:rPr lang="en-US" altLang="zh-CN" b="1" dirty="0">
                <a:solidFill>
                  <a:srgbClr val="FF0000"/>
                </a:solidFill>
                <a:latin typeface="微软雅黑"/>
                <a:ea typeface="微软雅黑"/>
                <a:cs typeface="微软雅黑"/>
              </a:rPr>
              <a:t>Trickle</a:t>
            </a:r>
            <a:r>
              <a:rPr lang="zh-CN" altLang="zh-CN" b="1" dirty="0">
                <a:solidFill>
                  <a:srgbClr val="FF0000"/>
                </a:solidFill>
                <a:latin typeface="微软雅黑"/>
                <a:ea typeface="微软雅黑"/>
                <a:cs typeface="微软雅黑"/>
              </a:rPr>
              <a:t>算法</a:t>
            </a:r>
            <a:r>
              <a:rPr lang="zh-CN" altLang="zh-CN" dirty="0">
                <a:latin typeface="微软雅黑"/>
                <a:ea typeface="微软雅黑"/>
                <a:cs typeface="微软雅黑"/>
              </a:rPr>
              <a:t>来自适应的控制发包的频率。</a:t>
            </a:r>
            <a:endParaRPr lang="en-US" altLang="zh-CN"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51</a:t>
            </a:fld>
            <a:endParaRPr lang="zh-CN" altLang="en-US" dirty="0"/>
          </a:p>
        </p:txBody>
      </p:sp>
      <p:sp>
        <p:nvSpPr>
          <p:cNvPr id="4" name="标题 3"/>
          <p:cNvSpPr>
            <a:spLocks noGrp="1"/>
          </p:cNvSpPr>
          <p:nvPr>
            <p:ph type="title"/>
          </p:nvPr>
        </p:nvSpPr>
        <p:spPr/>
        <p:txBody>
          <a:bodyPr/>
          <a:lstStyle/>
          <a:p>
            <a:r>
              <a:rPr kumimoji="1" lang="zh-CN" altLang="en-US" dirty="0" smtClean="0"/>
              <a:t>数据收集协议（</a:t>
            </a:r>
            <a:r>
              <a:rPr kumimoji="1" lang="en-US" altLang="zh-CN" dirty="0" smtClean="0"/>
              <a:t>CTP</a:t>
            </a:r>
            <a:r>
              <a:rPr kumimoji="1" lang="zh-CN" altLang="en-US" dirty="0" smtClean="0"/>
              <a:t>）</a:t>
            </a:r>
            <a:endParaRPr kumimoji="1" lang="zh-CN" altLang="en-US" dirty="0"/>
          </a:p>
        </p:txBody>
      </p:sp>
      <p:graphicFrame>
        <p:nvGraphicFramePr>
          <p:cNvPr id="5" name="对象 4"/>
          <p:cNvGraphicFramePr>
            <a:graphicFrameLocks noChangeAspect="1"/>
          </p:cNvGraphicFramePr>
          <p:nvPr>
            <p:extLst/>
          </p:nvPr>
        </p:nvGraphicFramePr>
        <p:xfrm>
          <a:off x="5808260" y="2057400"/>
          <a:ext cx="3411940" cy="3411940"/>
        </p:xfrm>
        <a:graphic>
          <a:graphicData uri="http://schemas.openxmlformats.org/presentationml/2006/ole">
            <mc:AlternateContent xmlns:mc="http://schemas.openxmlformats.org/markup-compatibility/2006">
              <mc:Choice xmlns:v="urn:schemas-microsoft-com:vml" Requires="v">
                <p:oleObj spid="_x0000_s14352" r:id="rId3" imgW="2479140" imgH="2475781" progId="Visio.Drawing.11">
                  <p:embed/>
                </p:oleObj>
              </mc:Choice>
              <mc:Fallback>
                <p:oleObj r:id="rId3" imgW="2479140" imgH="2475781" progId="Visio.Drawing.11">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260" y="2057400"/>
                        <a:ext cx="3411940" cy="3411940"/>
                      </a:xfrm>
                      <a:prstGeom prst="rect">
                        <a:avLst/>
                      </a:prstGeom>
                      <a:noFill/>
                    </p:spPr>
                  </p:pic>
                </p:oleObj>
              </mc:Fallback>
            </mc:AlternateContent>
          </a:graphicData>
        </a:graphic>
      </p:graphicFrame>
      <p:sp>
        <p:nvSpPr>
          <p:cNvPr id="6" name="文本框 5"/>
          <p:cNvSpPr txBox="1"/>
          <p:nvPr/>
        </p:nvSpPr>
        <p:spPr>
          <a:xfrm>
            <a:off x="6624045" y="5816470"/>
            <a:ext cx="172354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数据收集协议</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8061214"/>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3400" y="1678939"/>
            <a:ext cx="8458200" cy="5042536"/>
          </a:xfrm>
        </p:spPr>
        <p:txBody>
          <a:bodyPr/>
          <a:lstStyle/>
          <a:p>
            <a:pPr>
              <a:lnSpc>
                <a:spcPct val="150000"/>
              </a:lnSpc>
            </a:pPr>
            <a:r>
              <a:rPr lang="en-US" altLang="zh-CN" b="1" dirty="0">
                <a:solidFill>
                  <a:srgbClr val="FF0000"/>
                </a:solidFill>
                <a:latin typeface="微软雅黑"/>
                <a:ea typeface="微软雅黑"/>
                <a:cs typeface="微软雅黑"/>
              </a:rPr>
              <a:t>Trickle Timer</a:t>
            </a:r>
          </a:p>
          <a:p>
            <a:pPr lvl="1">
              <a:lnSpc>
                <a:spcPct val="150000"/>
              </a:lnSpc>
            </a:pPr>
            <a:r>
              <a:rPr lang="zh-CN" altLang="zh-CN" dirty="0">
                <a:latin typeface="微软雅黑"/>
                <a:ea typeface="微软雅黑"/>
                <a:cs typeface="微软雅黑"/>
              </a:rPr>
              <a:t>在网络稳定的时候，</a:t>
            </a:r>
            <a:r>
              <a:rPr lang="en-US" altLang="zh-CN" dirty="0">
                <a:latin typeface="微软雅黑"/>
                <a:ea typeface="微软雅黑"/>
                <a:cs typeface="微软雅黑"/>
              </a:rPr>
              <a:t>Trickle</a:t>
            </a:r>
            <a:r>
              <a:rPr lang="zh-CN" altLang="zh-CN" dirty="0">
                <a:latin typeface="微软雅黑"/>
                <a:ea typeface="微软雅黑"/>
                <a:cs typeface="微软雅黑"/>
              </a:rPr>
              <a:t>算法</a:t>
            </a:r>
            <a:r>
              <a:rPr lang="zh-CN" altLang="zh-CN" b="1" dirty="0">
                <a:solidFill>
                  <a:srgbClr val="FF0000"/>
                </a:solidFill>
                <a:latin typeface="微软雅黑"/>
                <a:ea typeface="微软雅黑"/>
                <a:cs typeface="微软雅黑"/>
              </a:rPr>
              <a:t>二进制增长发包间隔</a:t>
            </a:r>
            <a:r>
              <a:rPr lang="zh-CN" altLang="zh-CN" dirty="0">
                <a:latin typeface="微软雅黑"/>
                <a:ea typeface="微软雅黑"/>
                <a:cs typeface="微软雅黑"/>
              </a:rPr>
              <a:t>，以减少发送包的数量。</a:t>
            </a:r>
            <a:endParaRPr lang="en-US" altLang="zh-CN" dirty="0">
              <a:latin typeface="微软雅黑"/>
              <a:ea typeface="微软雅黑"/>
              <a:cs typeface="微软雅黑"/>
            </a:endParaRPr>
          </a:p>
          <a:p>
            <a:pPr lvl="1">
              <a:lnSpc>
                <a:spcPct val="150000"/>
              </a:lnSpc>
            </a:pPr>
            <a:r>
              <a:rPr lang="zh-CN" altLang="zh-CN" dirty="0">
                <a:latin typeface="微软雅黑"/>
                <a:ea typeface="微软雅黑"/>
                <a:cs typeface="微软雅黑"/>
              </a:rPr>
              <a:t>在发生环路或其他</a:t>
            </a:r>
            <a:r>
              <a:rPr lang="zh-CN" altLang="zh-CN" b="1" dirty="0">
                <a:solidFill>
                  <a:srgbClr val="FF0000"/>
                </a:solidFill>
                <a:latin typeface="微软雅黑"/>
                <a:ea typeface="微软雅黑"/>
                <a:cs typeface="微软雅黑"/>
              </a:rPr>
              <a:t>异常情况</a:t>
            </a:r>
            <a:r>
              <a:rPr lang="zh-CN" altLang="zh-CN" dirty="0">
                <a:latin typeface="微软雅黑"/>
                <a:ea typeface="微软雅黑"/>
                <a:cs typeface="微软雅黑"/>
              </a:rPr>
              <a:t>时，</a:t>
            </a:r>
            <a:r>
              <a:rPr lang="en-US" altLang="zh-CN" dirty="0">
                <a:latin typeface="微软雅黑"/>
                <a:ea typeface="微软雅黑"/>
                <a:cs typeface="微软雅黑"/>
              </a:rPr>
              <a:t>Trickle</a:t>
            </a:r>
            <a:r>
              <a:rPr lang="zh-CN" altLang="zh-CN" dirty="0">
                <a:latin typeface="微软雅黑"/>
                <a:ea typeface="微软雅黑"/>
                <a:cs typeface="微软雅黑"/>
              </a:rPr>
              <a:t>算法</a:t>
            </a:r>
            <a:r>
              <a:rPr lang="zh-CN" altLang="zh-CN" b="1" dirty="0">
                <a:solidFill>
                  <a:srgbClr val="FF0000"/>
                </a:solidFill>
                <a:latin typeface="微软雅黑"/>
                <a:ea typeface="微软雅黑"/>
                <a:cs typeface="微软雅黑"/>
              </a:rPr>
              <a:t>缩短发包间隔</a:t>
            </a:r>
            <a:r>
              <a:rPr lang="zh-CN" altLang="en-US" b="1" dirty="0">
                <a:solidFill>
                  <a:srgbClr val="FF0000"/>
                </a:solidFill>
                <a:latin typeface="微软雅黑"/>
                <a:ea typeface="微软雅黑"/>
                <a:cs typeface="微软雅黑"/>
              </a:rPr>
              <a:t>至最小</a:t>
            </a:r>
            <a:r>
              <a:rPr lang="zh-CN" altLang="zh-CN" dirty="0">
                <a:latin typeface="微软雅黑"/>
                <a:ea typeface="微软雅黑"/>
                <a:cs typeface="微软雅黑"/>
              </a:rPr>
              <a:t>，使网络能及时恢复到正常状态。</a:t>
            </a:r>
            <a:endParaRPr lang="en-US" altLang="zh-CN" dirty="0">
              <a:latin typeface="微软雅黑"/>
              <a:ea typeface="微软雅黑"/>
              <a:cs typeface="微软雅黑"/>
            </a:endParaRPr>
          </a:p>
          <a:p>
            <a:pPr>
              <a:lnSpc>
                <a:spcPct val="150000"/>
              </a:lnSpc>
            </a:pPr>
            <a:r>
              <a:rPr lang="zh-CN" altLang="en-US" dirty="0">
                <a:latin typeface="微软雅黑"/>
                <a:ea typeface="微软雅黑"/>
                <a:cs typeface="微软雅黑"/>
              </a:rPr>
              <a:t>优点：</a:t>
            </a:r>
            <a:endParaRPr lang="en-US" altLang="zh-CN" dirty="0">
              <a:latin typeface="微软雅黑"/>
              <a:ea typeface="微软雅黑"/>
              <a:cs typeface="微软雅黑"/>
            </a:endParaRPr>
          </a:p>
          <a:p>
            <a:pPr lvl="1">
              <a:lnSpc>
                <a:spcPct val="150000"/>
              </a:lnSpc>
            </a:pPr>
            <a:r>
              <a:rPr lang="zh-CN" altLang="en-US" dirty="0">
                <a:latin typeface="微软雅黑"/>
                <a:ea typeface="微软雅黑"/>
                <a:cs typeface="微软雅黑"/>
              </a:rPr>
              <a:t>网络不变化，发送包数量很少</a:t>
            </a:r>
            <a:endParaRPr lang="en-US" altLang="zh-CN" dirty="0">
              <a:latin typeface="微软雅黑"/>
              <a:ea typeface="微软雅黑"/>
              <a:cs typeface="微软雅黑"/>
            </a:endParaRPr>
          </a:p>
          <a:p>
            <a:pPr lvl="1">
              <a:lnSpc>
                <a:spcPct val="150000"/>
              </a:lnSpc>
            </a:pPr>
            <a:r>
              <a:rPr lang="zh-CN" altLang="en-US" dirty="0">
                <a:latin typeface="微软雅黑"/>
                <a:ea typeface="微软雅黑"/>
                <a:cs typeface="微软雅黑"/>
              </a:rPr>
              <a:t>网络一旦变化，迅速更新整个网络</a:t>
            </a:r>
          </a:p>
          <a:p>
            <a:pPr>
              <a:lnSpc>
                <a:spcPct val="150000"/>
              </a:lnSpc>
            </a:pPr>
            <a:endParaRPr lang="zh-CN" altLang="en-US" dirty="0">
              <a:latin typeface="微软雅黑"/>
              <a:ea typeface="微软雅黑"/>
              <a:cs typeface="微软雅黑"/>
            </a:endParaRPr>
          </a:p>
          <a:p>
            <a:pPr>
              <a:lnSpc>
                <a:spcPct val="15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52</a:t>
            </a:fld>
            <a:endParaRPr lang="zh-CN" altLang="en-US" dirty="0"/>
          </a:p>
        </p:txBody>
      </p:sp>
      <p:sp>
        <p:nvSpPr>
          <p:cNvPr id="4" name="标题 3"/>
          <p:cNvSpPr>
            <a:spLocks noGrp="1"/>
          </p:cNvSpPr>
          <p:nvPr>
            <p:ph type="title"/>
          </p:nvPr>
        </p:nvSpPr>
        <p:spPr>
          <a:xfrm>
            <a:off x="685800" y="457200"/>
            <a:ext cx="7889877" cy="995679"/>
          </a:xfrm>
        </p:spPr>
        <p:txBody>
          <a:bodyPr/>
          <a:lstStyle/>
          <a:p>
            <a:r>
              <a:rPr kumimoji="1" lang="zh-CN" altLang="en-US" dirty="0"/>
              <a:t>数据收集协议（</a:t>
            </a:r>
            <a:r>
              <a:rPr kumimoji="1" lang="en-US" altLang="zh-CN" dirty="0"/>
              <a:t>CTP</a:t>
            </a:r>
            <a:r>
              <a:rPr kumimoji="1" lang="zh-CN" altLang="en-US" dirty="0"/>
              <a:t>）</a:t>
            </a:r>
          </a:p>
        </p:txBody>
      </p:sp>
    </p:spTree>
    <p:extLst>
      <p:ext uri="{BB962C8B-B14F-4D97-AF65-F5344CB8AC3E}">
        <p14:creationId xmlns:p14="http://schemas.microsoft.com/office/powerpoint/2010/main" val="3583132957"/>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2400" y="1600200"/>
            <a:ext cx="5181600" cy="5105400"/>
          </a:xfrm>
        </p:spPr>
        <p:txBody>
          <a:bodyPr/>
          <a:lstStyle/>
          <a:p>
            <a:pPr algn="just">
              <a:lnSpc>
                <a:spcPct val="120000"/>
              </a:lnSpc>
            </a:pPr>
            <a:r>
              <a:rPr kumimoji="1" lang="en-US" altLang="zh-CN" b="1" dirty="0" smtClean="0"/>
              <a:t>Drip</a:t>
            </a:r>
          </a:p>
          <a:p>
            <a:pPr lvl="1" algn="just">
              <a:lnSpc>
                <a:spcPct val="120000"/>
              </a:lnSpc>
            </a:pPr>
            <a:r>
              <a:rPr kumimoji="1" lang="en-US" altLang="zh-CN" dirty="0" smtClean="0"/>
              <a:t>Drip</a:t>
            </a:r>
            <a:r>
              <a:rPr kumimoji="1" lang="zh-CN" altLang="en-US" dirty="0" smtClean="0"/>
              <a:t>为</a:t>
            </a:r>
            <a:r>
              <a:rPr kumimoji="1" lang="zh-CN" altLang="en-US" b="1" dirty="0" smtClean="0">
                <a:solidFill>
                  <a:srgbClr val="FF0000"/>
                </a:solidFill>
              </a:rPr>
              <a:t>每一个数据项分配一个版本号，版本号越高的数据为越新的数据</a:t>
            </a:r>
            <a:r>
              <a:rPr kumimoji="1" lang="zh-CN" altLang="en-US" dirty="0" smtClean="0"/>
              <a:t>。网络中每个节点周期性的广播关于一个数据项的版本信息。</a:t>
            </a:r>
            <a:endParaRPr kumimoji="1" lang="en-US" altLang="zh-CN" dirty="0" smtClean="0"/>
          </a:p>
          <a:p>
            <a:pPr lvl="1" algn="just">
              <a:lnSpc>
                <a:spcPct val="120000"/>
              </a:lnSpc>
            </a:pPr>
            <a:r>
              <a:rPr kumimoji="1" lang="zh-CN" altLang="en-US" dirty="0" smtClean="0"/>
              <a:t>当一个</a:t>
            </a:r>
            <a:r>
              <a:rPr kumimoji="1" lang="en-US" altLang="zh-CN" dirty="0" smtClean="0"/>
              <a:t>Drip</a:t>
            </a:r>
            <a:r>
              <a:rPr kumimoji="1" lang="zh-CN" altLang="en-US" dirty="0" smtClean="0"/>
              <a:t>节点发现自己的数据需要更新时，则向邻居</a:t>
            </a:r>
            <a:r>
              <a:rPr kumimoji="1" lang="zh-CN" altLang="en-US" dirty="0"/>
              <a:t>节</a:t>
            </a:r>
            <a:r>
              <a:rPr kumimoji="1" lang="zh-CN" altLang="en-US" dirty="0" smtClean="0"/>
              <a:t>点发送请求包。</a:t>
            </a:r>
            <a:endParaRPr kumimoji="1" lang="en-US" altLang="zh-CN" dirty="0" smtClean="0"/>
          </a:p>
          <a:p>
            <a:pPr lvl="1" algn="just">
              <a:lnSpc>
                <a:spcPct val="120000"/>
              </a:lnSpc>
            </a:pPr>
            <a:r>
              <a:rPr kumimoji="1" lang="en-US" altLang="zh-CN" dirty="0" smtClean="0"/>
              <a:t>Drip</a:t>
            </a:r>
            <a:r>
              <a:rPr kumimoji="1" lang="zh-CN" altLang="en-US" dirty="0" smtClean="0"/>
              <a:t>节点在收到请求包后即广播关于被请求数据项的包。</a:t>
            </a:r>
            <a:endParaRPr kumimoji="1" lang="en-US" altLang="zh-CN" dirty="0"/>
          </a:p>
        </p:txBody>
      </p:sp>
      <p:sp>
        <p:nvSpPr>
          <p:cNvPr id="4" name="标题 3"/>
          <p:cNvSpPr>
            <a:spLocks noGrp="1"/>
          </p:cNvSpPr>
          <p:nvPr>
            <p:ph type="title"/>
          </p:nvPr>
        </p:nvSpPr>
        <p:spPr/>
        <p:txBody>
          <a:bodyPr/>
          <a:lstStyle/>
          <a:p>
            <a:r>
              <a:rPr kumimoji="1" lang="zh-CN" altLang="en-US" dirty="0" smtClean="0"/>
              <a:t>数据分发协议</a:t>
            </a:r>
            <a:endParaRPr kumimoji="1"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95302318"/>
              </p:ext>
            </p:extLst>
          </p:nvPr>
        </p:nvGraphicFramePr>
        <p:xfrm>
          <a:off x="5548213" y="3065060"/>
          <a:ext cx="3443387" cy="3411940"/>
        </p:xfrm>
        <a:graphic>
          <a:graphicData uri="http://schemas.openxmlformats.org/presentationml/2006/ole">
            <mc:AlternateContent xmlns:mc="http://schemas.openxmlformats.org/markup-compatibility/2006">
              <mc:Choice xmlns:v="urn:schemas-microsoft-com:vml" Requires="v">
                <p:oleObj spid="_x0000_s15373" r:id="rId3" imgW="2479140" imgH="2456102" progId="Visio.Drawing.11">
                  <p:embed/>
                </p:oleObj>
              </mc:Choice>
              <mc:Fallback>
                <p:oleObj r:id="rId3" imgW="2479140" imgH="2456102" progId="Visio.Drawing.11">
                  <p:embed/>
                  <p:pic>
                    <p:nvPicPr>
                      <p:cNvPr id="1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213" y="3065060"/>
                        <a:ext cx="3443387" cy="3411940"/>
                      </a:xfrm>
                      <a:prstGeom prst="rect">
                        <a:avLst/>
                      </a:prstGeom>
                      <a:noFill/>
                    </p:spPr>
                  </p:pic>
                </p:oleObj>
              </mc:Fallback>
            </mc:AlternateContent>
          </a:graphicData>
        </a:graphic>
      </p:graphicFrame>
      <p:sp>
        <p:nvSpPr>
          <p:cNvPr id="6" name="文本框 5"/>
          <p:cNvSpPr txBox="1"/>
          <p:nvPr/>
        </p:nvSpPr>
        <p:spPr>
          <a:xfrm>
            <a:off x="6408131" y="2495490"/>
            <a:ext cx="2031325" cy="461665"/>
          </a:xfrm>
          <a:prstGeom prst="rect">
            <a:avLst/>
          </a:prstGeom>
          <a:noFill/>
        </p:spPr>
        <p:txBody>
          <a:bodyPr wrap="none" rtlCol="0">
            <a:spAutoFit/>
          </a:bodyPr>
          <a:lstStyle/>
          <a:p>
            <a:r>
              <a:rPr lang="zh-CN" altLang="en-US" sz="2400" b="1" dirty="0" smtClean="0">
                <a:solidFill>
                  <a:schemeClr val="tx2"/>
                </a:solidFill>
                <a:latin typeface="微软雅黑" panose="020B0503020204020204" pitchFamily="34" charset="-122"/>
                <a:ea typeface="微软雅黑" panose="020B0503020204020204" pitchFamily="34" charset="-122"/>
              </a:rPr>
              <a:t>数据分发协议</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5302757"/>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kumimoji="1" lang="zh-CN" altLang="en-US" sz="3200" dirty="0" smtClean="0"/>
              <a:t>数据分发协议与洪泛协议的本质区别</a:t>
            </a:r>
            <a:endParaRPr kumimoji="1" lang="en-US" altLang="zh-CN" sz="3200" dirty="0" smtClean="0"/>
          </a:p>
          <a:p>
            <a:pPr lvl="1">
              <a:lnSpc>
                <a:spcPct val="150000"/>
              </a:lnSpc>
            </a:pPr>
            <a:r>
              <a:rPr kumimoji="1" lang="zh-CN" altLang="en-US" sz="2800" b="1" dirty="0" smtClean="0">
                <a:solidFill>
                  <a:srgbClr val="FF0000"/>
                </a:solidFill>
              </a:rPr>
              <a:t>洪泛协议</a:t>
            </a:r>
            <a:r>
              <a:rPr kumimoji="1" lang="zh-CN" altLang="en-US" sz="2800" dirty="0" smtClean="0"/>
              <a:t>是指节点收到数据包后，以</a:t>
            </a:r>
            <a:r>
              <a:rPr lang="zh-CN" altLang="en-US" sz="2800" dirty="0" smtClean="0"/>
              <a:t>广播方式转发</a:t>
            </a:r>
            <a:r>
              <a:rPr lang="zh-CN" altLang="en-US" sz="2800" dirty="0"/>
              <a:t>收到的数据</a:t>
            </a:r>
            <a:r>
              <a:rPr lang="zh-CN" altLang="en-US" sz="2800" dirty="0" smtClean="0"/>
              <a:t>分组，若</a:t>
            </a:r>
            <a:r>
              <a:rPr lang="zh-CN" altLang="en-US" sz="2800" dirty="0"/>
              <a:t>收到重复分组则进行丢弃</a:t>
            </a:r>
            <a:r>
              <a:rPr lang="zh-CN" altLang="en-US" sz="2800" dirty="0" smtClean="0"/>
              <a:t>处理。不保证传输的是最新的数据。</a:t>
            </a:r>
            <a:endParaRPr lang="en-US" altLang="zh-CN" sz="2800" dirty="0" smtClean="0"/>
          </a:p>
          <a:p>
            <a:pPr lvl="1">
              <a:lnSpc>
                <a:spcPct val="150000"/>
              </a:lnSpc>
            </a:pPr>
            <a:r>
              <a:rPr kumimoji="1" lang="zh-CN" altLang="en-US" sz="2800" dirty="0" smtClean="0"/>
              <a:t>数据分发协议维护了每一个数据项的版本信息，</a:t>
            </a:r>
            <a:r>
              <a:rPr kumimoji="1" lang="zh-CN" altLang="en-US" sz="2800" b="1" dirty="0" smtClean="0">
                <a:solidFill>
                  <a:srgbClr val="FF0000"/>
                </a:solidFill>
              </a:rPr>
              <a:t>保证该数据的最新版本</a:t>
            </a:r>
            <a:r>
              <a:rPr kumimoji="1" lang="zh-CN" altLang="en-US" sz="2800" dirty="0" smtClean="0"/>
              <a:t>能够可靠地扩散到整个网络。</a:t>
            </a:r>
            <a:endParaRPr kumimoji="1" lang="en-US" altLang="zh-CN" sz="2800" dirty="0" smtClean="0"/>
          </a:p>
          <a:p>
            <a:pPr lvl="1">
              <a:lnSpc>
                <a:spcPct val="150000"/>
              </a:lnSpc>
            </a:pPr>
            <a:endParaRPr kumimoji="1" lang="zh-CN" altLang="en-US" sz="2800" dirty="0"/>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54</a:t>
            </a:fld>
            <a:endParaRPr lang="zh-CN" altLang="en-US" dirty="0"/>
          </a:p>
        </p:txBody>
      </p:sp>
      <p:sp>
        <p:nvSpPr>
          <p:cNvPr id="4" name="标题 3"/>
          <p:cNvSpPr>
            <a:spLocks noGrp="1"/>
          </p:cNvSpPr>
          <p:nvPr>
            <p:ph type="title"/>
          </p:nvPr>
        </p:nvSpPr>
        <p:spPr/>
        <p:txBody>
          <a:bodyPr/>
          <a:lstStyle/>
          <a:p>
            <a:r>
              <a:rPr kumimoji="1" lang="zh-CN" altLang="en-US" dirty="0" smtClean="0"/>
              <a:t>数据分发协议</a:t>
            </a:r>
            <a:endParaRPr kumimoji="1" lang="zh-CN" altLang="en-US" dirty="0"/>
          </a:p>
        </p:txBody>
      </p:sp>
    </p:spTree>
    <p:extLst>
      <p:ext uri="{BB962C8B-B14F-4D97-AF65-F5344CB8AC3E}">
        <p14:creationId xmlns:p14="http://schemas.microsoft.com/office/powerpoint/2010/main" val="1282017518"/>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b="1" dirty="0" smtClean="0">
                <a:solidFill>
                  <a:srgbClr val="FF0000"/>
                </a:solidFill>
              </a:rPr>
              <a:t>路由协议是数据传输的基础</a:t>
            </a:r>
            <a:endParaRPr kumimoji="1" lang="en-US" altLang="zh-CN" b="1" dirty="0" smtClean="0">
              <a:solidFill>
                <a:srgbClr val="FF0000"/>
              </a:solidFill>
            </a:endParaRPr>
          </a:p>
          <a:p>
            <a:pPr>
              <a:lnSpc>
                <a:spcPct val="150000"/>
              </a:lnSpc>
            </a:pPr>
            <a:r>
              <a:rPr kumimoji="1" lang="zh-CN" altLang="en-US" dirty="0" smtClean="0">
                <a:solidFill>
                  <a:srgbClr val="0D0D0D"/>
                </a:solidFill>
              </a:rPr>
              <a:t>研究方向</a:t>
            </a:r>
            <a:endParaRPr kumimoji="1" lang="en-US" altLang="zh-CN" dirty="0" smtClean="0">
              <a:solidFill>
                <a:srgbClr val="0D0D0D"/>
              </a:solidFill>
            </a:endParaRPr>
          </a:p>
          <a:p>
            <a:pPr lvl="1">
              <a:lnSpc>
                <a:spcPct val="150000"/>
              </a:lnSpc>
            </a:pPr>
            <a:r>
              <a:rPr kumimoji="1" lang="zh-CN" altLang="en-US" dirty="0" smtClean="0">
                <a:solidFill>
                  <a:srgbClr val="0D0D0D"/>
                </a:solidFill>
              </a:rPr>
              <a:t>自组织、低功耗路由</a:t>
            </a:r>
            <a:endParaRPr kumimoji="1" lang="en-US" altLang="zh-CN" dirty="0" smtClean="0">
              <a:solidFill>
                <a:srgbClr val="0D0D0D"/>
              </a:solidFill>
            </a:endParaRPr>
          </a:p>
          <a:p>
            <a:pPr lvl="1">
              <a:lnSpc>
                <a:spcPct val="150000"/>
              </a:lnSpc>
            </a:pPr>
            <a:r>
              <a:rPr kumimoji="1" lang="zh-CN" altLang="en-US" dirty="0" smtClean="0">
                <a:solidFill>
                  <a:srgbClr val="0D0D0D"/>
                </a:solidFill>
              </a:rPr>
              <a:t>基于链路和节点特点的路由</a:t>
            </a:r>
            <a:endParaRPr kumimoji="1" lang="en-US" altLang="zh-CN" dirty="0" smtClean="0">
              <a:solidFill>
                <a:srgbClr val="0D0D0D"/>
              </a:solidFill>
            </a:endParaRPr>
          </a:p>
          <a:p>
            <a:pPr lvl="1">
              <a:lnSpc>
                <a:spcPct val="150000"/>
              </a:lnSpc>
            </a:pPr>
            <a:r>
              <a:rPr kumimoji="1" lang="zh-CN" altLang="en-US" dirty="0" smtClean="0">
                <a:solidFill>
                  <a:srgbClr val="0D0D0D"/>
                </a:solidFill>
              </a:rPr>
              <a:t>自适应的稳定路由</a:t>
            </a:r>
            <a:endParaRPr kumimoji="1" lang="en-US" altLang="zh-CN" dirty="0" smtClean="0">
              <a:solidFill>
                <a:srgbClr val="0D0D0D"/>
              </a:solidFill>
            </a:endParaRPr>
          </a:p>
          <a:p>
            <a:pPr lvl="1">
              <a:lnSpc>
                <a:spcPct val="150000"/>
              </a:lnSpc>
            </a:pPr>
            <a:r>
              <a:rPr kumimoji="1" lang="zh-CN" altLang="en-US" dirty="0" smtClean="0">
                <a:solidFill>
                  <a:srgbClr val="0D0D0D"/>
                </a:solidFill>
              </a:rPr>
              <a:t>异构网络互联</a:t>
            </a:r>
            <a:endParaRPr kumimoji="1" lang="zh-CN" altLang="en-US" dirty="0">
              <a:solidFill>
                <a:srgbClr val="0D0D0D"/>
              </a:solidFill>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55</a:t>
            </a:fld>
            <a:endParaRPr lang="zh-CN" altLang="en-US" dirty="0"/>
          </a:p>
        </p:txBody>
      </p:sp>
      <p:sp>
        <p:nvSpPr>
          <p:cNvPr id="4" name="标题 3"/>
          <p:cNvSpPr>
            <a:spLocks noGrp="1"/>
          </p:cNvSpPr>
          <p:nvPr>
            <p:ph type="title"/>
          </p:nvPr>
        </p:nvSpPr>
        <p:spPr/>
        <p:txBody>
          <a:bodyPr/>
          <a:lstStyle/>
          <a:p>
            <a:r>
              <a:rPr kumimoji="1" lang="zh-CN" altLang="en-US" dirty="0" smtClean="0"/>
              <a:t>组网技术－</a:t>
            </a:r>
            <a:r>
              <a:rPr kumimoji="1" lang="zh-CN" altLang="en-US" sz="2800" dirty="0" smtClean="0"/>
              <a:t>路由协议的新挑战</a:t>
            </a:r>
            <a:endParaRPr kumimoji="1" lang="zh-CN" altLang="en-US" sz="2800" dirty="0"/>
          </a:p>
        </p:txBody>
      </p:sp>
    </p:spTree>
    <p:extLst>
      <p:ext uri="{BB962C8B-B14F-4D97-AF65-F5344CB8AC3E}">
        <p14:creationId xmlns:p14="http://schemas.microsoft.com/office/powerpoint/2010/main" val="3815541211"/>
      </p:ext>
    </p:extLst>
  </p:cSld>
  <p:clrMapOvr>
    <a:masterClrMapping/>
  </p:clrMapOvr>
  <p:transition spd="slow">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0200" y="1828800"/>
            <a:ext cx="7086600" cy="4495800"/>
          </a:xfrm>
        </p:spPr>
        <p:txBody>
          <a:bodyPr/>
          <a:lstStyle/>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.1 </a:t>
            </a:r>
            <a:r>
              <a:rPr lang="zh-CN" altLang="en-US" dirty="0">
                <a:solidFill>
                  <a:schemeClr val="tx1">
                    <a:lumMod val="95000"/>
                    <a:lumOff val="5000"/>
                  </a:schemeClr>
                </a:solidFill>
                <a:latin typeface="微软雅黑"/>
                <a:ea typeface="微软雅黑"/>
                <a:cs typeface="微软雅黑"/>
              </a:rPr>
              <a:t>发展历史</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.2 </a:t>
            </a:r>
            <a:r>
              <a:rPr lang="zh-CN" altLang="en-US" dirty="0">
                <a:solidFill>
                  <a:schemeClr val="tx1">
                    <a:lumMod val="95000"/>
                    <a:lumOff val="5000"/>
                  </a:schemeClr>
                </a:solidFill>
                <a:latin typeface="微软雅黑"/>
                <a:ea typeface="微软雅黑"/>
                <a:cs typeface="微软雅黑"/>
              </a:rPr>
              <a:t>硬件平台</a:t>
            </a:r>
            <a:endParaRPr lang="en-US" altLang="zh-CN" dirty="0">
              <a:solidFill>
                <a:schemeClr val="tx1">
                  <a:lumMod val="95000"/>
                  <a:lumOff val="5000"/>
                </a:schemeClr>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en-US" altLang="zh-CN" dirty="0">
                <a:solidFill>
                  <a:schemeClr val="tx1">
                    <a:lumMod val="95000"/>
                    <a:lumOff val="5000"/>
                  </a:schemeClr>
                </a:solidFill>
                <a:latin typeface="微软雅黑"/>
                <a:ea typeface="微软雅黑"/>
                <a:cs typeface="微软雅黑"/>
              </a:rPr>
              <a:t>3.3 </a:t>
            </a:r>
            <a:r>
              <a:rPr lang="zh-CN" altLang="en-US" dirty="0" smtClean="0">
                <a:solidFill>
                  <a:schemeClr val="tx1">
                    <a:lumMod val="95000"/>
                    <a:lumOff val="5000"/>
                  </a:schemeClr>
                </a:solidFill>
                <a:latin typeface="微软雅黑"/>
                <a:ea typeface="微软雅黑"/>
                <a:cs typeface="微软雅黑"/>
              </a:rPr>
              <a:t>操作系统</a:t>
            </a:r>
            <a:endParaRPr lang="en-US" altLang="zh-CN" dirty="0">
              <a:solidFill>
                <a:schemeClr val="tx1">
                  <a:lumMod val="95000"/>
                  <a:lumOff val="5000"/>
                </a:schemeClr>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chemeClr val="tx1">
                    <a:lumMod val="95000"/>
                    <a:lumOff val="5000"/>
                  </a:schemeClr>
                </a:solidFill>
                <a:latin typeface="微软雅黑"/>
                <a:ea typeface="微软雅黑"/>
                <a:cs typeface="微软雅黑"/>
              </a:rPr>
              <a:t>3</a:t>
            </a:r>
            <a:r>
              <a:rPr lang="en-US" altLang="zh-CN" dirty="0">
                <a:solidFill>
                  <a:schemeClr val="tx1">
                    <a:lumMod val="95000"/>
                    <a:lumOff val="5000"/>
                  </a:schemeClr>
                </a:solidFill>
                <a:latin typeface="微软雅黑"/>
                <a:ea typeface="微软雅黑"/>
                <a:cs typeface="微软雅黑"/>
              </a:rPr>
              <a:t>.4 </a:t>
            </a:r>
            <a:r>
              <a:rPr lang="zh-CN" altLang="en-US" dirty="0">
                <a:solidFill>
                  <a:schemeClr val="tx1">
                    <a:lumMod val="95000"/>
                    <a:lumOff val="5000"/>
                  </a:schemeClr>
                </a:solidFill>
                <a:latin typeface="微软雅黑"/>
                <a:ea typeface="微软雅黑"/>
                <a:cs typeface="微软雅黑"/>
              </a:rPr>
              <a:t>组网技术</a:t>
            </a:r>
            <a:endParaRPr lang="en-US" altLang="zh-CN" dirty="0">
              <a:solidFill>
                <a:schemeClr val="tx1">
                  <a:lumMod val="95000"/>
                  <a:lumOff val="5000"/>
                </a:schemeClr>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sz="2800" b="1" dirty="0">
                <a:solidFill>
                  <a:srgbClr val="FF0000"/>
                </a:solidFill>
                <a:latin typeface="微软雅黑"/>
                <a:ea typeface="微软雅黑"/>
                <a:cs typeface="微软雅黑"/>
              </a:rPr>
              <a:t>3</a:t>
            </a:r>
            <a:r>
              <a:rPr lang="en-US" altLang="zh-CN" sz="2800" b="1" dirty="0" smtClean="0">
                <a:solidFill>
                  <a:srgbClr val="FF0000"/>
                </a:solidFill>
                <a:latin typeface="微软雅黑"/>
                <a:ea typeface="微软雅黑"/>
                <a:cs typeface="微软雅黑"/>
              </a:rPr>
              <a:t>.5 </a:t>
            </a:r>
            <a:r>
              <a:rPr lang="zh-CN" altLang="en-US" b="1" dirty="0" smtClean="0">
                <a:solidFill>
                  <a:srgbClr val="FF0000"/>
                </a:solidFill>
                <a:latin typeface="微软雅黑"/>
                <a:ea typeface="微软雅黑"/>
                <a:cs typeface="微软雅黑"/>
              </a:rPr>
              <a:t>传感</a:t>
            </a:r>
            <a:r>
              <a:rPr lang="zh-CN" altLang="en-US" b="1" dirty="0">
                <a:solidFill>
                  <a:srgbClr val="FF0000"/>
                </a:solidFill>
                <a:latin typeface="微软雅黑"/>
                <a:ea typeface="微软雅黑"/>
                <a:cs typeface="微软雅黑"/>
              </a:rPr>
              <a:t>网发展</a:t>
            </a:r>
            <a:r>
              <a:rPr lang="zh-CN" altLang="en-US" b="1" dirty="0" smtClean="0">
                <a:solidFill>
                  <a:srgbClr val="FF0000"/>
                </a:solidFill>
                <a:latin typeface="微软雅黑"/>
                <a:ea typeface="微软雅黑"/>
                <a:cs typeface="微软雅黑"/>
              </a:rPr>
              <a:t>前景</a:t>
            </a:r>
            <a:endParaRPr kumimoji="1" lang="zh-CN" altLang="en-US" dirty="0"/>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56</a:t>
            </a:fld>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1069416828"/>
      </p:ext>
    </p:extLst>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53349"/>
            <a:ext cx="7886700" cy="2515427"/>
          </a:xfrm>
        </p:spPr>
        <p:txBody>
          <a:bodyPr>
            <a:normAutofit fontScale="92500" lnSpcReduction="10000"/>
          </a:bodyPr>
          <a:lstStyle/>
          <a:p>
            <a:pPr>
              <a:lnSpc>
                <a:spcPct val="150000"/>
              </a:lnSpc>
              <a:buFont typeface="Wingdings" panose="05000000000000000000" pitchFamily="2" charset="2"/>
              <a:buChar char="n"/>
            </a:pPr>
            <a:r>
              <a:rPr lang="zh-CN" altLang="en-US" dirty="0" smtClean="0">
                <a:latin typeface="Calibri" charset="0"/>
              </a:rPr>
              <a:t> 计算机</a:t>
            </a:r>
            <a:r>
              <a:rPr lang="zh-CN" altLang="en-US" dirty="0">
                <a:latin typeface="Calibri" charset="0"/>
              </a:rPr>
              <a:t>硬件的发展通常遵循</a:t>
            </a:r>
            <a:r>
              <a:rPr lang="zh-CN" altLang="en-US" b="1" u="sng" dirty="0">
                <a:solidFill>
                  <a:srgbClr val="FF0000"/>
                </a:solidFill>
                <a:latin typeface="Calibri" charset="0"/>
              </a:rPr>
              <a:t>摩尔定律</a:t>
            </a:r>
            <a:r>
              <a:rPr lang="zh-CN" altLang="en-US" dirty="0">
                <a:latin typeface="Calibri" charset="0"/>
              </a:rPr>
              <a:t>：集成电路上可容纳的晶体管数量，约每隔</a:t>
            </a:r>
            <a:r>
              <a:rPr lang="en-US" altLang="zh-CN" dirty="0">
                <a:latin typeface="Calibri" charset="0"/>
              </a:rPr>
              <a:t>18</a:t>
            </a:r>
            <a:r>
              <a:rPr lang="zh-CN" altLang="en-US" dirty="0">
                <a:latin typeface="Calibri" charset="0"/>
              </a:rPr>
              <a:t>个月增加一倍，性能也将提升一倍</a:t>
            </a:r>
            <a:r>
              <a:rPr lang="zh-CN" altLang="en-US" dirty="0" smtClean="0">
                <a:latin typeface="Calibri" charset="0"/>
              </a:rPr>
              <a:t>。</a:t>
            </a:r>
            <a:endParaRPr lang="zh-CN" altLang="en-US" dirty="0">
              <a:latin typeface="Calibri" charset="0"/>
              <a:ea typeface="隶书" charset="0"/>
              <a:cs typeface="隶书" charset="0"/>
            </a:endParaRPr>
          </a:p>
          <a:p>
            <a:pPr>
              <a:lnSpc>
                <a:spcPct val="150000"/>
              </a:lnSpc>
              <a:buFont typeface="Wingdings" panose="05000000000000000000" pitchFamily="2" charset="2"/>
              <a:buChar char="n"/>
            </a:pPr>
            <a:r>
              <a:rPr lang="zh-CN" altLang="en-US" dirty="0" smtClean="0">
                <a:solidFill>
                  <a:srgbClr val="C00000"/>
                </a:solidFill>
                <a:latin typeface="Calibri" charset="0"/>
              </a:rPr>
              <a:t> </a:t>
            </a:r>
            <a:r>
              <a:rPr lang="zh-CN" altLang="en-US" dirty="0" smtClean="0">
                <a:solidFill>
                  <a:srgbClr val="FF0000"/>
                </a:solidFill>
                <a:latin typeface="Calibri" charset="0"/>
              </a:rPr>
              <a:t>无线</a:t>
            </a:r>
            <a:r>
              <a:rPr lang="zh-CN" altLang="en-US" dirty="0">
                <a:solidFill>
                  <a:srgbClr val="FF0000"/>
                </a:solidFill>
                <a:latin typeface="Calibri" charset="0"/>
              </a:rPr>
              <a:t>传感器</a:t>
            </a:r>
            <a:r>
              <a:rPr lang="zh-CN" altLang="en-US" dirty="0" smtClean="0">
                <a:solidFill>
                  <a:srgbClr val="FF0000"/>
                </a:solidFill>
                <a:latin typeface="Calibri" charset="0"/>
              </a:rPr>
              <a:t>节点并没有</a:t>
            </a:r>
            <a:r>
              <a:rPr lang="zh-CN" altLang="en-US" dirty="0">
                <a:solidFill>
                  <a:srgbClr val="FF0000"/>
                </a:solidFill>
                <a:latin typeface="Calibri" charset="0"/>
              </a:rPr>
              <a:t>像摩尔定律预测的速度发展</a:t>
            </a:r>
            <a:r>
              <a:rPr lang="zh-CN" altLang="en-US" dirty="0" smtClean="0">
                <a:solidFill>
                  <a:srgbClr val="FF0000"/>
                </a:solidFill>
                <a:latin typeface="Calibri" charset="0"/>
              </a:rPr>
              <a:t>！</a:t>
            </a:r>
            <a:endParaRPr lang="zh-CN" altLang="en-US" dirty="0">
              <a:solidFill>
                <a:srgbClr val="FF0000"/>
              </a:solidFill>
              <a:latin typeface="Calibri" charset="0"/>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传感器发展史：</a:t>
            </a:r>
            <a:r>
              <a:rPr kumimoji="1" lang="zh-CN" altLang="en-US" dirty="0" smtClean="0">
                <a:solidFill>
                  <a:srgbClr val="FFFF00"/>
                </a:solidFill>
              </a:rPr>
              <a:t>缓慢提升的性能</a:t>
            </a:r>
            <a:endParaRPr kumimoji="1" lang="zh-CN" altLang="en-US" dirty="0">
              <a:solidFill>
                <a:srgbClr val="FFFF00"/>
              </a:solidFill>
            </a:endParaRPr>
          </a:p>
        </p:txBody>
      </p:sp>
      <p:grpSp>
        <p:nvGrpSpPr>
          <p:cNvPr id="19" name="组合 18"/>
          <p:cNvGrpSpPr/>
          <p:nvPr/>
        </p:nvGrpSpPr>
        <p:grpSpPr>
          <a:xfrm>
            <a:off x="2520156" y="4087813"/>
            <a:ext cx="4103687" cy="2268538"/>
            <a:chOff x="772375" y="4076700"/>
            <a:chExt cx="4103687" cy="2268538"/>
          </a:xfrm>
        </p:grpSpPr>
        <p:sp>
          <p:nvSpPr>
            <p:cNvPr id="5" name="Line 4"/>
            <p:cNvSpPr>
              <a:spLocks noChangeShapeType="1"/>
            </p:cNvSpPr>
            <p:nvPr/>
          </p:nvSpPr>
          <p:spPr bwMode="auto">
            <a:xfrm>
              <a:off x="772375" y="6324600"/>
              <a:ext cx="3744912" cy="0"/>
            </a:xfrm>
            <a:prstGeom prst="line">
              <a:avLst/>
            </a:prstGeom>
            <a:noFill/>
            <a:ln w="38100">
              <a:solidFill>
                <a:srgbClr val="000000"/>
              </a:solidFill>
              <a:round/>
              <a:headEnd/>
              <a:tailEnd type="triangle" w="med" len="med"/>
            </a:ln>
          </p:spPr>
          <p:txBody>
            <a:bodyPr/>
            <a:lstStyle/>
            <a:p>
              <a:pPr>
                <a:defRPr/>
              </a:pPr>
              <a:endParaRPr lang="zh-CN" altLang="en-US">
                <a:latin typeface="+mn-lt"/>
                <a:ea typeface="宋体" pitchFamily="2" charset="-122"/>
                <a:cs typeface="+mn-cs"/>
              </a:endParaRPr>
            </a:p>
          </p:txBody>
        </p:sp>
        <p:sp>
          <p:nvSpPr>
            <p:cNvPr id="6" name="Line 5"/>
            <p:cNvSpPr>
              <a:spLocks noChangeShapeType="1"/>
            </p:cNvSpPr>
            <p:nvPr/>
          </p:nvSpPr>
          <p:spPr bwMode="auto">
            <a:xfrm flipH="1" flipV="1">
              <a:off x="772375" y="4195763"/>
              <a:ext cx="0" cy="2128837"/>
            </a:xfrm>
            <a:prstGeom prst="line">
              <a:avLst/>
            </a:prstGeom>
            <a:noFill/>
            <a:ln w="38100">
              <a:solidFill>
                <a:srgbClr val="000000"/>
              </a:solidFill>
              <a:round/>
              <a:headEnd/>
              <a:tailEnd type="triangle" w="med" len="med"/>
            </a:ln>
          </p:spPr>
          <p:txBody>
            <a:bodyPr/>
            <a:lstStyle/>
            <a:p>
              <a:pPr>
                <a:defRPr/>
              </a:pPr>
              <a:endParaRPr lang="zh-CN" altLang="en-US">
                <a:latin typeface="+mn-lt"/>
                <a:ea typeface="宋体" pitchFamily="2" charset="-122"/>
                <a:cs typeface="+mn-cs"/>
              </a:endParaRPr>
            </a:p>
          </p:txBody>
        </p:sp>
        <p:sp>
          <p:nvSpPr>
            <p:cNvPr id="7" name="Arc 6"/>
            <p:cNvSpPr>
              <a:spLocks/>
            </p:cNvSpPr>
            <p:nvPr/>
          </p:nvSpPr>
          <p:spPr bwMode="auto">
            <a:xfrm flipV="1">
              <a:off x="772375" y="5497513"/>
              <a:ext cx="3705225" cy="628650"/>
            </a:xfrm>
            <a:custGeom>
              <a:avLst/>
              <a:gdLst>
                <a:gd name="T0" fmla="*/ 0 w 21144"/>
                <a:gd name="T1" fmla="*/ 0 h 21600"/>
                <a:gd name="T2" fmla="*/ 2147483647 w 21144"/>
                <a:gd name="T3" fmla="*/ 2147483647 h 21600"/>
                <a:gd name="T4" fmla="*/ 0 w 21144"/>
                <a:gd name="T5" fmla="*/ 2147483647 h 21600"/>
                <a:gd name="T6" fmla="*/ 0 60000 65536"/>
                <a:gd name="T7" fmla="*/ 0 60000 65536"/>
                <a:gd name="T8" fmla="*/ 0 60000 65536"/>
                <a:gd name="T9" fmla="*/ 0 w 21144"/>
                <a:gd name="T10" fmla="*/ 0 h 21600"/>
                <a:gd name="T11" fmla="*/ 21144 w 21144"/>
                <a:gd name="T12" fmla="*/ 21600 h 21600"/>
              </a:gdLst>
              <a:ahLst/>
              <a:cxnLst>
                <a:cxn ang="T6">
                  <a:pos x="T0" y="T1"/>
                </a:cxn>
                <a:cxn ang="T7">
                  <a:pos x="T2" y="T3"/>
                </a:cxn>
                <a:cxn ang="T8">
                  <a:pos x="T4" y="T5"/>
                </a:cxn>
              </a:cxnLst>
              <a:rect l="T9" t="T10" r="T11" b="T12"/>
              <a:pathLst>
                <a:path w="21144" h="21600" fill="none" extrusionOk="0">
                  <a:moveTo>
                    <a:pt x="-1" y="0"/>
                  </a:moveTo>
                  <a:cubicBezTo>
                    <a:pt x="10227" y="0"/>
                    <a:pt x="19052" y="7172"/>
                    <a:pt x="21143" y="17184"/>
                  </a:cubicBezTo>
                </a:path>
                <a:path w="21144" h="21600" stroke="0" extrusionOk="0">
                  <a:moveTo>
                    <a:pt x="-1" y="0"/>
                  </a:moveTo>
                  <a:cubicBezTo>
                    <a:pt x="10227" y="0"/>
                    <a:pt x="19052" y="7172"/>
                    <a:pt x="21143" y="17184"/>
                  </a:cubicBezTo>
                  <a:lnTo>
                    <a:pt x="0" y="21600"/>
                  </a:lnTo>
                  <a:close/>
                </a:path>
              </a:pathLst>
            </a:custGeom>
            <a:noFill/>
            <a:ln w="57150">
              <a:solidFill>
                <a:schemeClr val="tx2"/>
              </a:solidFill>
              <a:round/>
              <a:headEnd/>
              <a:tailEnd type="triangle" w="med" len="med"/>
            </a:ln>
          </p:spPr>
          <p:txBody>
            <a:bodyPr wrap="none" anchor="ctr"/>
            <a:lstStyle/>
            <a:p>
              <a:pPr>
                <a:defRPr/>
              </a:pPr>
              <a:endParaRPr lang="zh-CN" altLang="en-US">
                <a:latin typeface="+mn-lt"/>
                <a:ea typeface="宋体" pitchFamily="2" charset="-122"/>
                <a:cs typeface="+mn-cs"/>
              </a:endParaRPr>
            </a:p>
          </p:txBody>
        </p:sp>
        <p:sp>
          <p:nvSpPr>
            <p:cNvPr id="8" name="Arc 7"/>
            <p:cNvSpPr>
              <a:spLocks/>
            </p:cNvSpPr>
            <p:nvPr/>
          </p:nvSpPr>
          <p:spPr bwMode="auto">
            <a:xfrm flipV="1">
              <a:off x="772375" y="4076700"/>
              <a:ext cx="2533650" cy="2038350"/>
            </a:xfrm>
            <a:custGeom>
              <a:avLst/>
              <a:gdLst>
                <a:gd name="T0" fmla="*/ 0 w 21367"/>
                <a:gd name="T1" fmla="*/ 0 h 21600"/>
                <a:gd name="T2" fmla="*/ 2147483647 w 21367"/>
                <a:gd name="T3" fmla="*/ 2147483647 h 21600"/>
                <a:gd name="T4" fmla="*/ 0 w 21367"/>
                <a:gd name="T5" fmla="*/ 2147483647 h 21600"/>
                <a:gd name="T6" fmla="*/ 0 60000 65536"/>
                <a:gd name="T7" fmla="*/ 0 60000 65536"/>
                <a:gd name="T8" fmla="*/ 0 60000 65536"/>
                <a:gd name="T9" fmla="*/ 0 w 21367"/>
                <a:gd name="T10" fmla="*/ 0 h 21600"/>
                <a:gd name="T11" fmla="*/ 21367 w 21367"/>
                <a:gd name="T12" fmla="*/ 21600 h 21600"/>
              </a:gdLst>
              <a:ahLst/>
              <a:cxnLst>
                <a:cxn ang="T6">
                  <a:pos x="T0" y="T1"/>
                </a:cxn>
                <a:cxn ang="T7">
                  <a:pos x="T2" y="T3"/>
                </a:cxn>
                <a:cxn ang="T8">
                  <a:pos x="T4" y="T5"/>
                </a:cxn>
              </a:cxnLst>
              <a:rect l="T9" t="T10" r="T11" b="T12"/>
              <a:pathLst>
                <a:path w="21367" h="21600" fill="none" extrusionOk="0">
                  <a:moveTo>
                    <a:pt x="-1" y="0"/>
                  </a:moveTo>
                  <a:cubicBezTo>
                    <a:pt x="10706" y="0"/>
                    <a:pt x="19797" y="7843"/>
                    <a:pt x="21366" y="18434"/>
                  </a:cubicBezTo>
                </a:path>
                <a:path w="21367" h="21600" stroke="0" extrusionOk="0">
                  <a:moveTo>
                    <a:pt x="-1" y="0"/>
                  </a:moveTo>
                  <a:cubicBezTo>
                    <a:pt x="10706" y="0"/>
                    <a:pt x="19797" y="7843"/>
                    <a:pt x="21366" y="18434"/>
                  </a:cubicBezTo>
                  <a:lnTo>
                    <a:pt x="0" y="21600"/>
                  </a:lnTo>
                  <a:close/>
                </a:path>
              </a:pathLst>
            </a:custGeom>
            <a:noFill/>
            <a:ln w="57150">
              <a:solidFill>
                <a:srgbClr val="C00000"/>
              </a:solidFill>
              <a:round/>
              <a:headEnd/>
              <a:tailEnd type="triangle" w="med" len="med"/>
            </a:ln>
          </p:spPr>
          <p:txBody>
            <a:bodyPr wrap="none" anchor="ctr"/>
            <a:lstStyle/>
            <a:p>
              <a:pPr>
                <a:defRPr/>
              </a:pPr>
              <a:endParaRPr lang="zh-CN" altLang="en-US">
                <a:latin typeface="+mn-lt"/>
                <a:ea typeface="宋体" pitchFamily="2" charset="-122"/>
                <a:cs typeface="+mn-cs"/>
              </a:endParaRPr>
            </a:p>
          </p:txBody>
        </p:sp>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8137" y="5851525"/>
              <a:ext cx="4333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012" y="5969000"/>
              <a:ext cx="315913" cy="271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9150" y="5967413"/>
              <a:ext cx="473075"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mecu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45775" y="5575300"/>
              <a:ext cx="274637"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unknow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7750" y="5770563"/>
              <a:ext cx="434975"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Box 13"/>
            <p:cNvSpPr txBox="1">
              <a:spLocks noChangeArrowheads="1"/>
            </p:cNvSpPr>
            <p:nvPr/>
          </p:nvSpPr>
          <p:spPr bwMode="auto">
            <a:xfrm>
              <a:off x="3945787" y="6035675"/>
              <a:ext cx="930275" cy="309563"/>
            </a:xfrm>
            <a:prstGeom prst="rect">
              <a:avLst/>
            </a:prstGeom>
            <a:noFill/>
            <a:ln w="9525">
              <a:noFill/>
              <a:miter lim="800000"/>
              <a:headEnd/>
              <a:tailEnd/>
            </a:ln>
          </p:spPr>
          <p:txBody>
            <a:bodyPr lIns="62179" tIns="31090" rIns="62179" bIns="31090">
              <a:spAutoFit/>
            </a:bodyPr>
            <a:lstStyle/>
            <a:p>
              <a:pPr algn="just">
                <a:defRPr/>
              </a:pPr>
              <a:r>
                <a:rPr lang="zh-CN" altLang="en-US" sz="1600">
                  <a:solidFill>
                    <a:srgbClr val="000000"/>
                  </a:solidFill>
                  <a:latin typeface="+mn-lt"/>
                  <a:ea typeface="宋体" pitchFamily="2" charset="-122"/>
                  <a:cs typeface="+mn-cs"/>
                </a:rPr>
                <a:t>时间</a:t>
              </a:r>
              <a:endParaRPr lang="zh-CN" altLang="en-US" sz="1600">
                <a:latin typeface="+mn-lt"/>
                <a:ea typeface="宋体" pitchFamily="2" charset="-122"/>
                <a:cs typeface="+mn-cs"/>
              </a:endParaRPr>
            </a:p>
          </p:txBody>
        </p:sp>
        <p:sp>
          <p:nvSpPr>
            <p:cNvPr id="15" name="Text Box 14"/>
            <p:cNvSpPr txBox="1">
              <a:spLocks noChangeArrowheads="1"/>
            </p:cNvSpPr>
            <p:nvPr/>
          </p:nvSpPr>
          <p:spPr bwMode="auto">
            <a:xfrm>
              <a:off x="835875" y="4422775"/>
              <a:ext cx="427037" cy="1047750"/>
            </a:xfrm>
            <a:prstGeom prst="rect">
              <a:avLst/>
            </a:prstGeom>
            <a:noFill/>
            <a:ln w="9525">
              <a:noFill/>
              <a:miter lim="800000"/>
              <a:headEnd/>
              <a:tailEnd/>
            </a:ln>
          </p:spPr>
          <p:txBody>
            <a:bodyPr lIns="62179" tIns="31090" rIns="62179" bIns="31090">
              <a:spAutoFit/>
            </a:bodyPr>
            <a:lstStyle/>
            <a:p>
              <a:pPr algn="just">
                <a:defRPr/>
              </a:pPr>
              <a:r>
                <a:rPr lang="zh-CN" altLang="en-US" sz="1600">
                  <a:solidFill>
                    <a:srgbClr val="000000"/>
                  </a:solidFill>
                  <a:latin typeface="+mn-lt"/>
                  <a:ea typeface="宋体" pitchFamily="2" charset="-122"/>
                  <a:cs typeface="+mn-cs"/>
                </a:rPr>
                <a:t>硬件</a:t>
              </a:r>
            </a:p>
            <a:p>
              <a:pPr algn="just">
                <a:defRPr/>
              </a:pPr>
              <a:r>
                <a:rPr lang="zh-CN" altLang="en-US" sz="1600">
                  <a:solidFill>
                    <a:srgbClr val="000000"/>
                  </a:solidFill>
                  <a:latin typeface="+mn-lt"/>
                  <a:ea typeface="宋体" pitchFamily="2" charset="-122"/>
                  <a:cs typeface="+mn-cs"/>
                </a:rPr>
                <a:t>能力</a:t>
              </a:r>
              <a:endParaRPr lang="zh-CN" altLang="en-US" sz="1600">
                <a:latin typeface="+mn-lt"/>
                <a:ea typeface="宋体" pitchFamily="2" charset="-122"/>
                <a:cs typeface="+mn-cs"/>
              </a:endParaRPr>
            </a:p>
          </p:txBody>
        </p:sp>
        <p:sp>
          <p:nvSpPr>
            <p:cNvPr id="16" name="Text Box 15"/>
            <p:cNvSpPr txBox="1">
              <a:spLocks noChangeArrowheads="1"/>
            </p:cNvSpPr>
            <p:nvPr/>
          </p:nvSpPr>
          <p:spPr bwMode="auto">
            <a:xfrm>
              <a:off x="1780437" y="4581525"/>
              <a:ext cx="1390650" cy="555625"/>
            </a:xfrm>
            <a:prstGeom prst="rect">
              <a:avLst/>
            </a:prstGeom>
            <a:noFill/>
            <a:ln w="9525">
              <a:noFill/>
              <a:miter lim="800000"/>
              <a:headEnd/>
              <a:tailEnd/>
            </a:ln>
          </p:spPr>
          <p:txBody>
            <a:bodyPr lIns="62179" tIns="31090" rIns="62179" bIns="3109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dirty="0">
                  <a:solidFill>
                    <a:srgbClr val="000000"/>
                  </a:solidFill>
                  <a:latin typeface="Calibri" charset="0"/>
                </a:rPr>
                <a:t>摩尔定律</a:t>
              </a:r>
              <a:br>
                <a:rPr lang="zh-CN" altLang="en-US" sz="1600" dirty="0">
                  <a:solidFill>
                    <a:srgbClr val="000000"/>
                  </a:solidFill>
                  <a:latin typeface="Calibri" charset="0"/>
                </a:rPr>
              </a:br>
              <a:r>
                <a:rPr lang="zh-CN" altLang="en-US" sz="1600" dirty="0">
                  <a:solidFill>
                    <a:srgbClr val="000000"/>
                  </a:solidFill>
                  <a:latin typeface="Calibri" charset="0"/>
                </a:rPr>
                <a:t>预测的曲线</a:t>
              </a:r>
              <a:endParaRPr lang="zh-CN" altLang="en-US" sz="1600" dirty="0">
                <a:latin typeface="Calibri" charset="0"/>
              </a:endParaRPr>
            </a:p>
          </p:txBody>
        </p:sp>
        <p:sp>
          <p:nvSpPr>
            <p:cNvPr id="17" name="Text Box 16"/>
            <p:cNvSpPr txBox="1">
              <a:spLocks noChangeArrowheads="1"/>
            </p:cNvSpPr>
            <p:nvPr/>
          </p:nvSpPr>
          <p:spPr bwMode="auto">
            <a:xfrm>
              <a:off x="3507637" y="5084763"/>
              <a:ext cx="1223963" cy="555625"/>
            </a:xfrm>
            <a:prstGeom prst="rect">
              <a:avLst/>
            </a:prstGeom>
            <a:noFill/>
            <a:ln w="9525">
              <a:noFill/>
              <a:miter lim="800000"/>
              <a:headEnd/>
              <a:tailEnd/>
            </a:ln>
          </p:spPr>
          <p:txBody>
            <a:bodyPr lIns="62179" tIns="31090" rIns="62179" bIns="3109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a:solidFill>
                    <a:srgbClr val="000000"/>
                  </a:solidFill>
                  <a:latin typeface="Calibri" charset="0"/>
                </a:rPr>
                <a:t>传感器节点发展曲线</a:t>
              </a:r>
              <a:endParaRPr lang="zh-CN" altLang="en-US" sz="1600">
                <a:latin typeface="Calibri" charset="0"/>
              </a:endParaRPr>
            </a:p>
          </p:txBody>
        </p:sp>
        <p:sp>
          <p:nvSpPr>
            <p:cNvPr id="18" name="Text Box 17"/>
            <p:cNvSpPr txBox="1">
              <a:spLocks noChangeArrowheads="1"/>
            </p:cNvSpPr>
            <p:nvPr/>
          </p:nvSpPr>
          <p:spPr bwMode="auto">
            <a:xfrm>
              <a:off x="2444012" y="5700713"/>
              <a:ext cx="473075" cy="247650"/>
            </a:xfrm>
            <a:prstGeom prst="rect">
              <a:avLst/>
            </a:prstGeom>
            <a:noFill/>
            <a:ln w="9525">
              <a:noFill/>
              <a:miter lim="800000"/>
              <a:headEnd/>
              <a:tailEnd/>
            </a:ln>
          </p:spPr>
          <p:txBody>
            <a:bodyPr lIns="62179" tIns="31090" rIns="62179" bIns="3109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200" b="1">
                  <a:solidFill>
                    <a:srgbClr val="000000"/>
                  </a:solidFill>
                  <a:latin typeface="Calibri" charset="0"/>
                </a:rPr>
                <a:t>2004</a:t>
              </a:r>
              <a:endParaRPr lang="en-US" altLang="zh-CN">
                <a:latin typeface="Calibri" charset="0"/>
              </a:endParaRPr>
            </a:p>
          </p:txBody>
        </p:sp>
      </p:grpSp>
    </p:spTree>
    <p:extLst>
      <p:ext uri="{BB962C8B-B14F-4D97-AF65-F5344CB8AC3E}">
        <p14:creationId xmlns:p14="http://schemas.microsoft.com/office/powerpoint/2010/main" val="8103526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a:lnSpc>
                <a:spcPct val="150000"/>
              </a:lnSpc>
              <a:spcBef>
                <a:spcPts val="0"/>
              </a:spcBef>
              <a:buFont typeface="Wingdings" panose="05000000000000000000" pitchFamily="2" charset="2"/>
              <a:buChar char="n"/>
            </a:pPr>
            <a:r>
              <a:rPr lang="zh-CN" altLang="en-US" b="1" dirty="0" smtClean="0">
                <a:solidFill>
                  <a:srgbClr val="FF0000"/>
                </a:solidFill>
                <a:latin typeface="Calibri" charset="0"/>
              </a:rPr>
              <a:t> 功耗</a:t>
            </a:r>
            <a:r>
              <a:rPr lang="zh-CN" altLang="en-US" dirty="0">
                <a:latin typeface="Calibri" charset="0"/>
              </a:rPr>
              <a:t>的制约：无线传感节点一般被部署在野外，不能通过有线供电。其硬件设计必须以</a:t>
            </a:r>
            <a:r>
              <a:rPr lang="zh-CN" altLang="en-US" b="1" u="sng" dirty="0">
                <a:solidFill>
                  <a:srgbClr val="FF0000"/>
                </a:solidFill>
                <a:latin typeface="Calibri" charset="0"/>
              </a:rPr>
              <a:t>节能</a:t>
            </a:r>
            <a:r>
              <a:rPr lang="zh-CN" altLang="en-US" dirty="0">
                <a:latin typeface="Calibri" charset="0"/>
              </a:rPr>
              <a:t>为重要设计目标</a:t>
            </a:r>
            <a:r>
              <a:rPr lang="zh-CN" altLang="en-US" dirty="0" smtClean="0">
                <a:latin typeface="Calibri" charset="0"/>
              </a:rPr>
              <a:t>。</a:t>
            </a:r>
            <a:endParaRPr lang="en-US" altLang="zh-CN" dirty="0" smtClean="0">
              <a:latin typeface="Calibri" charset="0"/>
            </a:endParaRPr>
          </a:p>
          <a:p>
            <a:pPr lvl="1">
              <a:lnSpc>
                <a:spcPct val="150000"/>
              </a:lnSpc>
              <a:spcBef>
                <a:spcPts val="0"/>
              </a:spcBef>
              <a:buFont typeface="Wingdings" panose="05000000000000000000" pitchFamily="2" charset="2"/>
              <a:buChar char="n"/>
            </a:pPr>
            <a:endParaRPr lang="en-US" altLang="zh-CN" dirty="0">
              <a:latin typeface="Calibri" charset="0"/>
            </a:endParaRPr>
          </a:p>
          <a:p>
            <a:pPr>
              <a:lnSpc>
                <a:spcPct val="150000"/>
              </a:lnSpc>
              <a:spcBef>
                <a:spcPts val="0"/>
              </a:spcBef>
              <a:buFont typeface="Wingdings" panose="05000000000000000000" pitchFamily="2" charset="2"/>
              <a:buChar char="n"/>
            </a:pPr>
            <a:r>
              <a:rPr lang="zh-CN" altLang="en-US" b="1" dirty="0" smtClean="0">
                <a:solidFill>
                  <a:srgbClr val="FF0000"/>
                </a:solidFill>
                <a:latin typeface="Calibri" charset="0"/>
              </a:rPr>
              <a:t> 价格</a:t>
            </a:r>
            <a:r>
              <a:rPr lang="zh-CN" altLang="en-US" dirty="0">
                <a:latin typeface="Calibri" charset="0"/>
              </a:rPr>
              <a:t>的制约：无线传感节点一般需要大量组网，以完成特定的功能。其硬件设计必须以</a:t>
            </a:r>
            <a:r>
              <a:rPr lang="zh-CN" altLang="en-US" b="1" u="sng" dirty="0">
                <a:solidFill>
                  <a:srgbClr val="FF0000"/>
                </a:solidFill>
                <a:latin typeface="Calibri" charset="0"/>
              </a:rPr>
              <a:t>廉价</a:t>
            </a:r>
            <a:r>
              <a:rPr lang="zh-CN" altLang="en-US" dirty="0">
                <a:latin typeface="Calibri" charset="0"/>
              </a:rPr>
              <a:t>为重要设计目标。 </a:t>
            </a:r>
            <a:endParaRPr lang="en-US" altLang="zh-CN" dirty="0" smtClean="0">
              <a:latin typeface="Calibri" charset="0"/>
            </a:endParaRPr>
          </a:p>
          <a:p>
            <a:pPr lvl="1">
              <a:lnSpc>
                <a:spcPct val="150000"/>
              </a:lnSpc>
              <a:spcBef>
                <a:spcPts val="0"/>
              </a:spcBef>
              <a:buFont typeface="Wingdings" panose="05000000000000000000" pitchFamily="2" charset="2"/>
              <a:buChar char="n"/>
            </a:pPr>
            <a:endParaRPr lang="en-US" altLang="zh-CN" dirty="0">
              <a:latin typeface="Calibri" charset="0"/>
            </a:endParaRPr>
          </a:p>
          <a:p>
            <a:pPr>
              <a:lnSpc>
                <a:spcPct val="150000"/>
              </a:lnSpc>
              <a:spcBef>
                <a:spcPts val="0"/>
              </a:spcBef>
              <a:buFont typeface="Wingdings" panose="05000000000000000000" pitchFamily="2" charset="2"/>
              <a:buChar char="n"/>
            </a:pPr>
            <a:r>
              <a:rPr lang="zh-CN" altLang="en-US" b="1" dirty="0" smtClean="0">
                <a:solidFill>
                  <a:srgbClr val="FF0000"/>
                </a:solidFill>
                <a:latin typeface="Calibri" charset="0"/>
              </a:rPr>
              <a:t> 体积</a:t>
            </a:r>
            <a:r>
              <a:rPr lang="zh-CN" altLang="en-US" dirty="0">
                <a:latin typeface="Calibri" charset="0"/>
              </a:rPr>
              <a:t>的制约：无线传感节点一般需要容易携带，易于部署。其硬件设计必须以</a:t>
            </a:r>
            <a:r>
              <a:rPr lang="zh-CN" altLang="en-US" b="1" u="sng" dirty="0">
                <a:solidFill>
                  <a:srgbClr val="FF0000"/>
                </a:solidFill>
                <a:latin typeface="Calibri" charset="0"/>
              </a:rPr>
              <a:t>微型化</a:t>
            </a:r>
            <a:r>
              <a:rPr lang="zh-CN" altLang="en-US" dirty="0">
                <a:latin typeface="Calibri" charset="0"/>
              </a:rPr>
              <a:t>为重要设计目标。 </a:t>
            </a:r>
          </a:p>
          <a:p>
            <a:pPr>
              <a:lnSpc>
                <a:spcPct val="150000"/>
              </a:lnSpc>
              <a:spcBef>
                <a:spcPts val="0"/>
              </a:spcBef>
              <a:buFont typeface="Wingdings" panose="05000000000000000000" pitchFamily="2" charset="2"/>
              <a:buChar char="n"/>
            </a:pPr>
            <a:endParaRPr kumimoji="1" lang="zh-CN" altLang="en-US" dirty="0"/>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solidFill>
                  <a:srgbClr val="FFFF00"/>
                </a:solidFill>
              </a:rPr>
              <a:t>制约传感器性能提升的因素？</a:t>
            </a:r>
            <a:endParaRPr kumimoji="1" lang="zh-CN" altLang="en-US" dirty="0">
              <a:solidFill>
                <a:srgbClr val="FFFF00"/>
              </a:solidFill>
            </a:endParaRPr>
          </a:p>
        </p:txBody>
      </p:sp>
    </p:spTree>
    <p:extLst>
      <p:ext uri="{BB962C8B-B14F-4D97-AF65-F5344CB8AC3E}">
        <p14:creationId xmlns:p14="http://schemas.microsoft.com/office/powerpoint/2010/main" val="13117062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低成本与微型化</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solidFill>
                  <a:srgbClr val="0033CC"/>
                </a:solidFill>
                <a:latin typeface="微软雅黑"/>
                <a:ea typeface="微软雅黑"/>
                <a:cs typeface="微软雅黑"/>
              </a:rPr>
              <a:t> </a:t>
            </a:r>
            <a:r>
              <a:rPr lang="zh-CN" altLang="en-US" u="sng" dirty="0" smtClean="0">
                <a:solidFill>
                  <a:srgbClr val="0033CC"/>
                </a:solidFill>
                <a:latin typeface="微软雅黑"/>
                <a:ea typeface="微软雅黑"/>
                <a:cs typeface="微软雅黑"/>
              </a:rPr>
              <a:t>低成本</a:t>
            </a:r>
            <a:r>
              <a:rPr lang="zh-CN" altLang="en-US" dirty="0">
                <a:latin typeface="微软雅黑"/>
                <a:ea typeface="微软雅黑"/>
                <a:cs typeface="微软雅黑"/>
              </a:rPr>
              <a:t>的节点才能被</a:t>
            </a:r>
            <a:r>
              <a:rPr lang="zh-CN" altLang="en-US" u="sng" dirty="0">
                <a:latin typeface="微软雅黑"/>
                <a:ea typeface="微软雅黑"/>
                <a:cs typeface="微软雅黑"/>
              </a:rPr>
              <a:t>大规模部署</a:t>
            </a:r>
            <a:r>
              <a:rPr lang="zh-CN" altLang="en-US" dirty="0">
                <a:latin typeface="微软雅黑"/>
                <a:ea typeface="微软雅黑"/>
                <a:cs typeface="微软雅黑"/>
              </a:rPr>
              <a:t>，</a:t>
            </a:r>
            <a:r>
              <a:rPr lang="zh-CN" altLang="en-US" u="sng" dirty="0">
                <a:solidFill>
                  <a:srgbClr val="0033CC"/>
                </a:solidFill>
                <a:latin typeface="微软雅黑"/>
                <a:ea typeface="微软雅黑"/>
                <a:cs typeface="微软雅黑"/>
              </a:rPr>
              <a:t>微型化</a:t>
            </a:r>
            <a:r>
              <a:rPr lang="zh-CN" altLang="en-US" dirty="0">
                <a:latin typeface="微软雅黑"/>
                <a:ea typeface="微软雅黑"/>
                <a:cs typeface="微软雅黑"/>
              </a:rPr>
              <a:t>的节点才能使</a:t>
            </a:r>
            <a:r>
              <a:rPr lang="zh-CN" altLang="en-US" u="sng" dirty="0">
                <a:latin typeface="微软雅黑"/>
                <a:ea typeface="微软雅黑"/>
                <a:cs typeface="微软雅黑"/>
              </a:rPr>
              <a:t>部署</a:t>
            </a:r>
            <a:r>
              <a:rPr lang="zh-CN" altLang="en-US" dirty="0">
                <a:latin typeface="微软雅黑"/>
                <a:ea typeface="微软雅黑"/>
                <a:cs typeface="微软雅黑"/>
              </a:rPr>
              <a:t>更加</a:t>
            </a:r>
            <a:r>
              <a:rPr lang="zh-CN" altLang="en-US" u="sng" dirty="0" smtClean="0">
                <a:latin typeface="微软雅黑"/>
                <a:ea typeface="微软雅黑"/>
                <a:cs typeface="微软雅黑"/>
              </a:rPr>
              <a:t>容易</a:t>
            </a:r>
            <a:r>
              <a:rPr lang="zh-CN" altLang="en-US" dirty="0" smtClean="0">
                <a:latin typeface="微软雅黑"/>
                <a:ea typeface="微软雅黑"/>
                <a:cs typeface="微软雅黑"/>
              </a:rPr>
              <a:t> </a:t>
            </a:r>
            <a:endParaRPr lang="en-US" altLang="zh-CN"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节点</a:t>
            </a:r>
            <a:r>
              <a:rPr lang="zh-CN" altLang="en-US" dirty="0">
                <a:latin typeface="微软雅黑"/>
                <a:ea typeface="微软雅黑"/>
                <a:cs typeface="微软雅黑"/>
              </a:rPr>
              <a:t>的</a:t>
            </a:r>
            <a:r>
              <a:rPr lang="zh-CN" altLang="en-US" u="sng" dirty="0">
                <a:latin typeface="微软雅黑"/>
                <a:ea typeface="微软雅黑"/>
                <a:cs typeface="微软雅黑"/>
              </a:rPr>
              <a:t>软件设计</a:t>
            </a:r>
            <a:r>
              <a:rPr lang="zh-CN" altLang="en-US" dirty="0">
                <a:latin typeface="微软雅黑"/>
                <a:ea typeface="微软雅黑"/>
                <a:cs typeface="微软雅黑"/>
              </a:rPr>
              <a:t>也需要满足微型化的需求 </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pPr lvl="1">
              <a:lnSpc>
                <a:spcPct val="150000"/>
              </a:lnSpc>
              <a:spcBef>
                <a:spcPts val="600"/>
              </a:spcBef>
            </a:pPr>
            <a:r>
              <a:rPr lang="zh-CN" altLang="en-US" sz="2200" dirty="0" smtClean="0">
                <a:latin typeface="微软雅黑"/>
                <a:ea typeface="微软雅黑"/>
                <a:cs typeface="微软雅黑"/>
              </a:rPr>
              <a:t>例如</a:t>
            </a:r>
            <a:r>
              <a:rPr lang="en-US" altLang="zh-CN" sz="2200" dirty="0" err="1">
                <a:latin typeface="微软雅黑"/>
                <a:ea typeface="微软雅黑"/>
                <a:cs typeface="微软雅黑"/>
              </a:rPr>
              <a:t>TelosB</a:t>
            </a:r>
            <a:r>
              <a:rPr lang="zh-CN" altLang="en-US" sz="2200" dirty="0">
                <a:latin typeface="微软雅黑"/>
                <a:ea typeface="微软雅黑"/>
                <a:cs typeface="微软雅黑"/>
              </a:rPr>
              <a:t>节点的内存大小只有</a:t>
            </a:r>
            <a:r>
              <a:rPr lang="en-US" altLang="zh-CN" sz="2200" dirty="0">
                <a:latin typeface="微软雅黑"/>
                <a:ea typeface="微软雅黑"/>
                <a:cs typeface="微软雅黑"/>
              </a:rPr>
              <a:t>4KB</a:t>
            </a:r>
            <a:r>
              <a:rPr lang="zh-CN" altLang="en-US" sz="2200" dirty="0">
                <a:latin typeface="微软雅黑"/>
                <a:ea typeface="微软雅黑"/>
                <a:cs typeface="微软雅黑"/>
              </a:rPr>
              <a:t>，程序存储的空间只有</a:t>
            </a:r>
            <a:r>
              <a:rPr lang="en-US" altLang="zh-CN" sz="2200" dirty="0">
                <a:latin typeface="微软雅黑"/>
                <a:ea typeface="微软雅黑"/>
                <a:cs typeface="微软雅黑"/>
              </a:rPr>
              <a:t>10KB</a:t>
            </a:r>
            <a:r>
              <a:rPr lang="zh-CN" altLang="en-US" sz="2200" dirty="0">
                <a:latin typeface="微软雅黑"/>
                <a:ea typeface="微软雅黑"/>
                <a:cs typeface="微软雅黑"/>
              </a:rPr>
              <a:t>。因此，</a:t>
            </a:r>
            <a:r>
              <a:rPr lang="zh-CN" altLang="en-US" sz="2200" b="1" u="sng" dirty="0">
                <a:solidFill>
                  <a:srgbClr val="FF0000"/>
                </a:solidFill>
                <a:latin typeface="微软雅黑"/>
                <a:ea typeface="微软雅黑"/>
                <a:cs typeface="微软雅黑"/>
              </a:rPr>
              <a:t>节点程序</a:t>
            </a:r>
            <a:r>
              <a:rPr lang="zh-CN" altLang="en-US" sz="2200" dirty="0">
                <a:latin typeface="微软雅黑"/>
                <a:ea typeface="微软雅黑"/>
                <a:cs typeface="微软雅黑"/>
              </a:rPr>
              <a:t>的设计必须</a:t>
            </a:r>
            <a:r>
              <a:rPr lang="zh-CN" altLang="en-US" sz="2200" b="1" u="sng" dirty="0">
                <a:solidFill>
                  <a:srgbClr val="FF0000"/>
                </a:solidFill>
                <a:latin typeface="微软雅黑"/>
                <a:ea typeface="微软雅黑"/>
                <a:cs typeface="微软雅黑"/>
              </a:rPr>
              <a:t>节约计算资源</a:t>
            </a:r>
            <a:r>
              <a:rPr lang="zh-CN" altLang="en-US" sz="2200" dirty="0">
                <a:latin typeface="微软雅黑"/>
                <a:ea typeface="微软雅黑"/>
                <a:cs typeface="微软雅黑"/>
              </a:rPr>
              <a:t>，避免超出节点的硬件能力 </a:t>
            </a:r>
          </a:p>
          <a:p>
            <a:pPr>
              <a:lnSpc>
                <a:spcPct val="150000"/>
              </a:lnSpc>
              <a:spcBef>
                <a:spcPts val="60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a:noFill/>
        </p:spPr>
        <p:txBody>
          <a:bodyPr/>
          <a:lstStyle/>
          <a:p>
            <a:endParaRPr lang="zh-CN" altLang="en-US" dirty="0"/>
          </a:p>
        </p:txBody>
      </p:sp>
      <p:sp>
        <p:nvSpPr>
          <p:cNvPr id="4" name="标题 3"/>
          <p:cNvSpPr>
            <a:spLocks noGrp="1"/>
          </p:cNvSpPr>
          <p:nvPr>
            <p:ph type="title"/>
          </p:nvPr>
        </p:nvSpPr>
        <p:spPr>
          <a:xfrm>
            <a:off x="914400" y="685800"/>
            <a:ext cx="7924800" cy="563563"/>
          </a:xfrm>
        </p:spPr>
        <p:txBody>
          <a:bodyPr/>
          <a:lstStyle/>
          <a:p>
            <a:r>
              <a:rPr kumimoji="1" lang="zh-CN" altLang="en-US" dirty="0" smtClean="0">
                <a:solidFill>
                  <a:srgbClr val="FFFF00"/>
                </a:solidFill>
              </a:rPr>
              <a:t>大规模长时间部署传感器的设计要求</a:t>
            </a:r>
            <a:endParaRPr kumimoji="1" lang="zh-CN" altLang="en-US" dirty="0">
              <a:solidFill>
                <a:srgbClr val="FFFF00"/>
              </a:solidFill>
            </a:endParaRPr>
          </a:p>
        </p:txBody>
      </p:sp>
    </p:spTree>
    <p:extLst>
      <p:ext uri="{BB962C8B-B14F-4D97-AF65-F5344CB8AC3E}">
        <p14:creationId xmlns:p14="http://schemas.microsoft.com/office/powerpoint/2010/main" val="1448583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21021"/>
            <a:ext cx="8286750" cy="5222897"/>
          </a:xfrm>
        </p:spPr>
        <p:txBody>
          <a:bodyPr>
            <a:noAutofit/>
          </a:bodyPr>
          <a:lstStyle/>
          <a:p>
            <a:pPr>
              <a:lnSpc>
                <a:spcPct val="150000"/>
              </a:lnSpc>
              <a:spcBef>
                <a:spcPts val="0"/>
              </a:spcBef>
              <a:buFont typeface="Wingdings" panose="05000000000000000000" pitchFamily="2" charset="2"/>
              <a:buChar char="n"/>
            </a:pPr>
            <a:r>
              <a:rPr lang="zh-CN" altLang="en-US" b="1" dirty="0" smtClean="0">
                <a:solidFill>
                  <a:srgbClr val="FF0000"/>
                </a:solidFill>
                <a:latin typeface="微软雅黑"/>
                <a:ea typeface="微软雅黑"/>
                <a:cs typeface="微软雅黑"/>
              </a:rPr>
              <a:t> 无线</a:t>
            </a:r>
            <a:r>
              <a:rPr lang="zh-CN" altLang="en-US" b="1" dirty="0">
                <a:solidFill>
                  <a:srgbClr val="FF0000"/>
                </a:solidFill>
                <a:latin typeface="微软雅黑"/>
                <a:ea typeface="微软雅黑"/>
                <a:cs typeface="微软雅黑"/>
              </a:rPr>
              <a:t>传感节点的组成：</a:t>
            </a:r>
            <a:r>
              <a:rPr lang="zh-CN" altLang="en-US" b="1" u="sng" dirty="0">
                <a:solidFill>
                  <a:srgbClr val="0033CC"/>
                </a:solidFill>
                <a:latin typeface="微软雅黑"/>
                <a:ea typeface="微软雅黑"/>
                <a:cs typeface="微软雅黑"/>
              </a:rPr>
              <a:t>电池</a:t>
            </a:r>
            <a:r>
              <a:rPr lang="zh-CN" altLang="en-US" b="1" dirty="0">
                <a:solidFill>
                  <a:srgbClr val="0033CC"/>
                </a:solidFill>
                <a:latin typeface="微软雅黑"/>
                <a:ea typeface="微软雅黑"/>
                <a:cs typeface="微软雅黑"/>
              </a:rPr>
              <a:t>、</a:t>
            </a:r>
            <a:r>
              <a:rPr lang="zh-CN" altLang="en-US" b="1" u="sng" dirty="0">
                <a:solidFill>
                  <a:srgbClr val="0033CC"/>
                </a:solidFill>
                <a:latin typeface="微软雅黑"/>
                <a:ea typeface="微软雅黑"/>
                <a:cs typeface="微软雅黑"/>
              </a:rPr>
              <a:t>传感器</a:t>
            </a:r>
            <a:r>
              <a:rPr lang="zh-CN" altLang="en-US" b="1" dirty="0">
                <a:solidFill>
                  <a:srgbClr val="0033CC"/>
                </a:solidFill>
                <a:latin typeface="微软雅黑"/>
                <a:ea typeface="微软雅黑"/>
                <a:cs typeface="微软雅黑"/>
              </a:rPr>
              <a:t>、</a:t>
            </a:r>
            <a:r>
              <a:rPr lang="zh-CN" altLang="en-US" b="1" u="sng" dirty="0">
                <a:solidFill>
                  <a:srgbClr val="0033CC"/>
                </a:solidFill>
                <a:latin typeface="微软雅黑"/>
                <a:ea typeface="微软雅黑"/>
                <a:cs typeface="微软雅黑"/>
              </a:rPr>
              <a:t>微处理器</a:t>
            </a:r>
            <a:r>
              <a:rPr lang="zh-CN" altLang="en-US" b="1" dirty="0">
                <a:solidFill>
                  <a:srgbClr val="0033CC"/>
                </a:solidFill>
                <a:latin typeface="微软雅黑"/>
                <a:ea typeface="微软雅黑"/>
                <a:cs typeface="微软雅黑"/>
              </a:rPr>
              <a:t>、</a:t>
            </a:r>
            <a:r>
              <a:rPr lang="zh-CN" altLang="en-US" b="1" u="sng" dirty="0">
                <a:solidFill>
                  <a:srgbClr val="0033CC"/>
                </a:solidFill>
                <a:latin typeface="微软雅黑"/>
                <a:ea typeface="微软雅黑"/>
                <a:cs typeface="微软雅黑"/>
              </a:rPr>
              <a:t>无线通信芯片</a:t>
            </a:r>
            <a:r>
              <a:rPr lang="zh-CN" altLang="en-US" u="sng" dirty="0" smtClean="0">
                <a:latin typeface="微软雅黑"/>
                <a:ea typeface="微软雅黑"/>
                <a:cs typeface="微软雅黑"/>
              </a:rPr>
              <a:t>；</a:t>
            </a:r>
            <a:endParaRPr lang="en-US" altLang="zh-CN" u="sng" dirty="0" smtClean="0">
              <a:latin typeface="微软雅黑"/>
              <a:ea typeface="微软雅黑"/>
              <a:cs typeface="微软雅黑"/>
            </a:endParaRPr>
          </a:p>
          <a:p>
            <a:pPr>
              <a:lnSpc>
                <a:spcPct val="150000"/>
              </a:lnSpc>
              <a:spcBef>
                <a:spcPts val="0"/>
              </a:spcBef>
              <a:buFont typeface="Wingdings" panose="05000000000000000000" pitchFamily="2" charset="2"/>
              <a:buChar char="n"/>
            </a:pPr>
            <a:endParaRPr lang="en-US" altLang="zh-CN" sz="2400" u="sng" dirty="0">
              <a:latin typeface="微软雅黑"/>
              <a:ea typeface="微软雅黑"/>
              <a:cs typeface="微软雅黑"/>
            </a:endParaRPr>
          </a:p>
          <a:p>
            <a:pPr>
              <a:lnSpc>
                <a:spcPct val="150000"/>
              </a:lnSpc>
              <a:spcBef>
                <a:spcPts val="0"/>
              </a:spcBef>
              <a:buFont typeface="Wingdings" panose="05000000000000000000" pitchFamily="2" charset="2"/>
              <a:buChar char="n"/>
            </a:pPr>
            <a:endParaRPr lang="en-US" altLang="zh-CN" sz="2400" u="sng" dirty="0" smtClean="0">
              <a:latin typeface="微软雅黑"/>
              <a:ea typeface="微软雅黑"/>
              <a:cs typeface="微软雅黑"/>
            </a:endParaRPr>
          </a:p>
          <a:p>
            <a:pPr>
              <a:lnSpc>
                <a:spcPct val="150000"/>
              </a:lnSpc>
              <a:spcBef>
                <a:spcPts val="0"/>
              </a:spcBef>
              <a:buFont typeface="Wingdings" panose="05000000000000000000" pitchFamily="2" charset="2"/>
              <a:buChar char="n"/>
            </a:pPr>
            <a:endParaRPr lang="en-US" altLang="zh-CN" sz="2400" u="sng" dirty="0">
              <a:latin typeface="微软雅黑"/>
              <a:ea typeface="微软雅黑"/>
              <a:cs typeface="微软雅黑"/>
            </a:endParaRPr>
          </a:p>
          <a:p>
            <a:pPr>
              <a:lnSpc>
                <a:spcPct val="150000"/>
              </a:lnSpc>
              <a:spcBef>
                <a:spcPts val="0"/>
              </a:spcBef>
              <a:buFont typeface="Wingdings" panose="05000000000000000000" pitchFamily="2" charset="2"/>
              <a:buChar char="n"/>
            </a:pPr>
            <a:endParaRPr lang="en-US" altLang="zh-CN" sz="2400" u="sng" dirty="0" smtClean="0">
              <a:latin typeface="微软雅黑"/>
              <a:ea typeface="微软雅黑"/>
              <a:cs typeface="微软雅黑"/>
            </a:endParaRPr>
          </a:p>
          <a:p>
            <a:pPr>
              <a:lnSpc>
                <a:spcPct val="150000"/>
              </a:lnSpc>
              <a:spcBef>
                <a:spcPts val="0"/>
              </a:spcBef>
              <a:buFont typeface="Wingdings" panose="05000000000000000000" pitchFamily="2" charset="2"/>
              <a:buChar char="n"/>
            </a:pPr>
            <a:endParaRPr lang="en-US" altLang="zh-CN" sz="700" u="sng"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dirty="0" smtClean="0">
                <a:latin typeface="微软雅黑"/>
                <a:ea typeface="微软雅黑"/>
                <a:cs typeface="微软雅黑"/>
              </a:rPr>
              <a:t> 相比</a:t>
            </a:r>
            <a:r>
              <a:rPr lang="zh-CN" altLang="en-US" dirty="0">
                <a:latin typeface="微软雅黑"/>
                <a:ea typeface="微软雅黑"/>
                <a:cs typeface="微软雅黑"/>
              </a:rPr>
              <a:t>于传统传感器，无线传感节点不仅包括传感器</a:t>
            </a:r>
            <a:r>
              <a:rPr lang="zh-CN" altLang="en-US" dirty="0" smtClean="0">
                <a:latin typeface="微软雅黑"/>
                <a:ea typeface="微软雅黑"/>
                <a:cs typeface="微软雅黑"/>
              </a:rPr>
              <a:t>部件，</a:t>
            </a:r>
            <a:r>
              <a:rPr lang="zh-CN" altLang="en-US" dirty="0">
                <a:latin typeface="微软雅黑"/>
                <a:ea typeface="微软雅黑"/>
                <a:cs typeface="微软雅黑"/>
              </a:rPr>
              <a:t>还集成了微型处理器和无线通信芯片等，能够对感知信息进行</a:t>
            </a:r>
            <a:r>
              <a:rPr lang="zh-CN" altLang="en-US" b="1" u="sng" dirty="0">
                <a:solidFill>
                  <a:srgbClr val="0033CC"/>
                </a:solidFill>
                <a:latin typeface="微软雅黑"/>
                <a:ea typeface="微软雅黑"/>
                <a:cs typeface="微软雅黑"/>
              </a:rPr>
              <a:t>分析处理</a:t>
            </a:r>
            <a:r>
              <a:rPr lang="zh-CN" altLang="en-US" dirty="0">
                <a:latin typeface="微软雅黑"/>
                <a:ea typeface="微软雅黑"/>
                <a:cs typeface="微软雅黑"/>
              </a:rPr>
              <a:t>和</a:t>
            </a:r>
            <a:r>
              <a:rPr lang="zh-CN" altLang="en-US" b="1" u="sng" dirty="0">
                <a:solidFill>
                  <a:srgbClr val="0033CC"/>
                </a:solidFill>
                <a:latin typeface="微软雅黑"/>
                <a:ea typeface="微软雅黑"/>
                <a:cs typeface="微软雅黑"/>
              </a:rPr>
              <a:t>网络传输</a:t>
            </a:r>
            <a:r>
              <a:rPr lang="zh-CN" altLang="en-US" dirty="0" smtClean="0">
                <a:latin typeface="微软雅黑"/>
                <a:ea typeface="微软雅黑"/>
                <a:cs typeface="微软雅黑"/>
              </a:rPr>
              <a:t>。</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概述</a:t>
            </a:r>
            <a:endParaRPr kumimoji="1" lang="zh-CN"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889981934"/>
              </p:ext>
            </p:extLst>
          </p:nvPr>
        </p:nvGraphicFramePr>
        <p:xfrm>
          <a:off x="2971800" y="2438400"/>
          <a:ext cx="5394374" cy="2593796"/>
        </p:xfrm>
        <a:graphic>
          <a:graphicData uri="http://schemas.openxmlformats.org/presentationml/2006/ole">
            <mc:AlternateContent xmlns:mc="http://schemas.openxmlformats.org/markup-compatibility/2006">
              <mc:Choice xmlns:v="urn:schemas-microsoft-com:vml" Requires="v">
                <p:oleObj spid="_x0000_s9292" name="Visio" r:id="rId4" imgW="3970890" imgH="1908055" progId="Visio.Drawing.11">
                  <p:embed/>
                </p:oleObj>
              </mc:Choice>
              <mc:Fallback>
                <p:oleObj name="Visio" r:id="rId4" imgW="3970890" imgH="1908055" progId="Visio.Drawing.11">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438400"/>
                        <a:ext cx="5394374" cy="259379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64794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828800"/>
            <a:ext cx="8534400" cy="4495800"/>
          </a:xfrm>
        </p:spPr>
        <p:txBody>
          <a:bodyPr>
            <a:no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低功耗</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在</a:t>
            </a:r>
            <a:r>
              <a:rPr lang="zh-CN" altLang="en-US" u="sng" dirty="0">
                <a:latin typeface="微软雅黑"/>
                <a:ea typeface="微软雅黑"/>
                <a:cs typeface="微软雅黑"/>
              </a:rPr>
              <a:t>硬件设计</a:t>
            </a:r>
            <a:r>
              <a:rPr lang="zh-CN" altLang="en-US" dirty="0">
                <a:latin typeface="微软雅黑"/>
                <a:ea typeface="微软雅黑"/>
                <a:cs typeface="微软雅黑"/>
              </a:rPr>
              <a:t>上采用</a:t>
            </a:r>
            <a:r>
              <a:rPr lang="zh-CN" altLang="en-US" b="1" u="sng" dirty="0">
                <a:solidFill>
                  <a:srgbClr val="0033CC"/>
                </a:solidFill>
                <a:latin typeface="微软雅黑"/>
                <a:ea typeface="微软雅黑"/>
                <a:cs typeface="微软雅黑"/>
              </a:rPr>
              <a:t>低功耗芯片</a:t>
            </a:r>
            <a:endParaRPr lang="en-US" altLang="zh-CN" b="1" u="sng" dirty="0">
              <a:solidFill>
                <a:srgbClr val="0033CC"/>
              </a:solidFill>
              <a:latin typeface="微软雅黑"/>
              <a:ea typeface="微软雅黑"/>
              <a:cs typeface="微软雅黑"/>
            </a:endParaRPr>
          </a:p>
          <a:p>
            <a:pPr lvl="1">
              <a:lnSpc>
                <a:spcPct val="150000"/>
              </a:lnSpc>
              <a:spcBef>
                <a:spcPts val="600"/>
              </a:spcBef>
            </a:pPr>
            <a:r>
              <a:rPr lang="zh-CN" altLang="en-US" dirty="0">
                <a:latin typeface="微软雅黑"/>
                <a:ea typeface="微软雅黑"/>
                <a:cs typeface="微软雅黑"/>
              </a:rPr>
              <a:t>例如</a:t>
            </a:r>
            <a:r>
              <a:rPr lang="en-US" altLang="zh-CN" dirty="0" err="1">
                <a:latin typeface="微软雅黑"/>
                <a:ea typeface="微软雅黑"/>
                <a:cs typeface="微软雅黑"/>
              </a:rPr>
              <a:t>TelosB</a:t>
            </a:r>
            <a:r>
              <a:rPr lang="zh-CN" altLang="en-US" dirty="0">
                <a:latin typeface="微软雅黑"/>
                <a:ea typeface="微软雅黑"/>
                <a:cs typeface="微软雅黑"/>
              </a:rPr>
              <a:t>节点使用的微处理器，在正常工作状态下功率为</a:t>
            </a:r>
            <a:r>
              <a:rPr lang="en-US" altLang="zh-CN" b="1" dirty="0">
                <a:solidFill>
                  <a:srgbClr val="FF0000"/>
                </a:solidFill>
                <a:latin typeface="微软雅黑"/>
                <a:ea typeface="微软雅黑"/>
                <a:cs typeface="微软雅黑"/>
              </a:rPr>
              <a:t>3mW</a:t>
            </a:r>
            <a:r>
              <a:rPr lang="zh-CN" altLang="en-US" dirty="0">
                <a:latin typeface="微软雅黑"/>
                <a:ea typeface="微软雅黑"/>
                <a:cs typeface="微软雅黑"/>
              </a:rPr>
              <a:t>，而一般的计算机的功率为</a:t>
            </a:r>
            <a:r>
              <a:rPr lang="en-US" altLang="zh-CN" dirty="0">
                <a:latin typeface="微软雅黑"/>
                <a:ea typeface="微软雅黑"/>
                <a:cs typeface="微软雅黑"/>
              </a:rPr>
              <a:t>200</a:t>
            </a:r>
            <a:r>
              <a:rPr lang="zh-CN" altLang="en-US" dirty="0">
                <a:latin typeface="微软雅黑"/>
                <a:ea typeface="微软雅黑"/>
                <a:cs typeface="微软雅黑"/>
              </a:rPr>
              <a:t>到</a:t>
            </a:r>
            <a:r>
              <a:rPr lang="en-US" altLang="zh-CN" dirty="0">
                <a:latin typeface="微软雅黑"/>
                <a:ea typeface="微软雅黑"/>
                <a:cs typeface="微软雅黑"/>
              </a:rPr>
              <a:t>300W </a:t>
            </a:r>
          </a:p>
          <a:p>
            <a:pPr>
              <a:lnSpc>
                <a:spcPct val="150000"/>
              </a:lnSpc>
              <a:spcBef>
                <a:spcPts val="600"/>
              </a:spcBef>
              <a:buFont typeface="Wingdings" panose="05000000000000000000" pitchFamily="2" charset="2"/>
              <a:buChar char="n"/>
            </a:pPr>
            <a:r>
              <a:rPr lang="zh-CN" altLang="en-US" dirty="0" smtClean="0">
                <a:solidFill>
                  <a:srgbClr val="0033CC"/>
                </a:solidFill>
                <a:latin typeface="微软雅黑"/>
                <a:ea typeface="微软雅黑"/>
                <a:cs typeface="微软雅黑"/>
              </a:rPr>
              <a:t> </a:t>
            </a:r>
            <a:r>
              <a:rPr lang="zh-CN" altLang="en-US" u="sng" dirty="0" smtClean="0">
                <a:solidFill>
                  <a:srgbClr val="0033CC"/>
                </a:solidFill>
                <a:latin typeface="微软雅黑"/>
                <a:ea typeface="微软雅黑"/>
                <a:cs typeface="微软雅黑"/>
              </a:rPr>
              <a:t>软件</a:t>
            </a:r>
            <a:r>
              <a:rPr lang="zh-CN" altLang="en-US" u="sng" dirty="0">
                <a:solidFill>
                  <a:srgbClr val="0033CC"/>
                </a:solidFill>
                <a:latin typeface="微软雅黑"/>
                <a:ea typeface="微软雅黑"/>
                <a:cs typeface="微软雅黑"/>
              </a:rPr>
              <a:t>节能策略</a:t>
            </a:r>
            <a:r>
              <a:rPr lang="zh-CN" altLang="en-US" dirty="0">
                <a:latin typeface="微软雅黑"/>
                <a:ea typeface="微软雅黑"/>
                <a:cs typeface="微软雅黑"/>
              </a:rPr>
              <a:t>来实现节能 </a:t>
            </a:r>
            <a:endParaRPr lang="en-US" altLang="zh-CN" dirty="0">
              <a:latin typeface="微软雅黑"/>
              <a:ea typeface="微软雅黑"/>
              <a:cs typeface="微软雅黑"/>
            </a:endParaRPr>
          </a:p>
          <a:p>
            <a:pPr lvl="1">
              <a:lnSpc>
                <a:spcPct val="150000"/>
              </a:lnSpc>
              <a:spcBef>
                <a:spcPts val="600"/>
              </a:spcBef>
            </a:pPr>
            <a:r>
              <a:rPr lang="zh-CN" altLang="en-US" dirty="0">
                <a:latin typeface="微软雅黑"/>
                <a:ea typeface="微软雅黑"/>
                <a:cs typeface="微软雅黑"/>
              </a:rPr>
              <a:t>软件节能策略的</a:t>
            </a:r>
            <a:r>
              <a:rPr lang="zh-CN" altLang="en-US" u="sng" dirty="0">
                <a:latin typeface="微软雅黑"/>
                <a:ea typeface="微软雅黑"/>
                <a:cs typeface="微软雅黑"/>
              </a:rPr>
              <a:t>核心</a:t>
            </a:r>
            <a:r>
              <a:rPr lang="zh-CN" altLang="en-US" dirty="0">
                <a:latin typeface="微软雅黑"/>
                <a:ea typeface="微软雅黑"/>
                <a:cs typeface="微软雅黑"/>
              </a:rPr>
              <a:t>就是尽量使节点在</a:t>
            </a:r>
            <a:r>
              <a:rPr lang="zh-CN" altLang="en-US" b="1" u="sng" dirty="0">
                <a:solidFill>
                  <a:srgbClr val="0033CC"/>
                </a:solidFill>
                <a:latin typeface="微软雅黑"/>
                <a:ea typeface="微软雅黑"/>
                <a:cs typeface="微软雅黑"/>
              </a:rPr>
              <a:t>不需要工作的时候进入低功耗模式</a:t>
            </a:r>
            <a:r>
              <a:rPr lang="zh-CN" altLang="en-US" dirty="0">
                <a:latin typeface="微软雅黑"/>
                <a:ea typeface="微软雅黑"/>
                <a:cs typeface="微软雅黑"/>
              </a:rPr>
              <a:t>，仅在需要工作的时候进入正常状态 </a:t>
            </a:r>
          </a:p>
          <a:p>
            <a:pPr>
              <a:lnSpc>
                <a:spcPct val="150000"/>
              </a:lnSpc>
              <a:spcBef>
                <a:spcPts val="60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685800"/>
            <a:ext cx="8001000" cy="563563"/>
          </a:xfrm>
        </p:spPr>
        <p:txBody>
          <a:bodyPr/>
          <a:lstStyle/>
          <a:p>
            <a:r>
              <a:rPr kumimoji="1" lang="zh-CN" altLang="en-US" dirty="0">
                <a:solidFill>
                  <a:srgbClr val="FFFF00"/>
                </a:solidFill>
              </a:rPr>
              <a:t>大规模长时间部署传感器的设计要求</a:t>
            </a:r>
          </a:p>
        </p:txBody>
      </p:sp>
    </p:spTree>
    <p:extLst>
      <p:ext uri="{BB962C8B-B14F-4D97-AF65-F5344CB8AC3E}">
        <p14:creationId xmlns:p14="http://schemas.microsoft.com/office/powerpoint/2010/main" val="29832457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1000" y="1524000"/>
            <a:ext cx="8534400" cy="4928292"/>
          </a:xfrm>
        </p:spPr>
        <p:txBody>
          <a:bodyPr>
            <a:noAutofit/>
          </a:bodyPr>
          <a:lstStyle/>
          <a:p>
            <a:pPr marL="0" indent="0">
              <a:lnSpc>
                <a:spcPct val="150000"/>
              </a:lnSpc>
              <a:spcBef>
                <a:spcPts val="600"/>
              </a:spcBef>
              <a:buNone/>
            </a:pPr>
            <a:r>
              <a:rPr lang="zh-CN" altLang="en-US" b="1" dirty="0">
                <a:solidFill>
                  <a:srgbClr val="FF0000"/>
                </a:solidFill>
                <a:latin typeface="微软雅黑"/>
                <a:ea typeface="微软雅黑"/>
                <a:cs typeface="微软雅黑"/>
              </a:rPr>
              <a:t>灵活性与扩展性</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传感器</a:t>
            </a:r>
            <a:r>
              <a:rPr lang="zh-CN" altLang="en-US" sz="2400" dirty="0">
                <a:latin typeface="微软雅黑"/>
                <a:ea typeface="微软雅黑"/>
                <a:cs typeface="微软雅黑"/>
              </a:rPr>
              <a:t>节点被用于各种</a:t>
            </a:r>
            <a:r>
              <a:rPr lang="zh-CN" altLang="en-US" sz="2400" b="1" u="sng" dirty="0">
                <a:solidFill>
                  <a:srgbClr val="0033CC"/>
                </a:solidFill>
                <a:latin typeface="微软雅黑"/>
                <a:ea typeface="微软雅黑"/>
                <a:cs typeface="微软雅黑"/>
              </a:rPr>
              <a:t>不同的应用</a:t>
            </a:r>
            <a:r>
              <a:rPr lang="zh-CN" altLang="en-US" sz="2400" dirty="0">
                <a:latin typeface="微软雅黑"/>
                <a:ea typeface="微软雅黑"/>
                <a:cs typeface="微软雅黑"/>
              </a:rPr>
              <a:t>中，因此节点硬件和软件的设计</a:t>
            </a:r>
            <a:r>
              <a:rPr lang="zh-CN" altLang="en-US" sz="2400" u="sng" dirty="0">
                <a:latin typeface="微软雅黑"/>
                <a:ea typeface="微软雅黑"/>
                <a:cs typeface="微软雅黑"/>
              </a:rPr>
              <a:t>必须具有灵活性和扩展性</a:t>
            </a:r>
            <a:r>
              <a:rPr lang="zh-CN" altLang="en-US" sz="2400" dirty="0">
                <a:latin typeface="微软雅黑"/>
                <a:ea typeface="微软雅黑"/>
                <a:cs typeface="微软雅黑"/>
              </a:rPr>
              <a:t> </a:t>
            </a:r>
            <a:endParaRPr lang="en-US" altLang="zh-CN" sz="2400" dirty="0">
              <a:latin typeface="微软雅黑"/>
              <a:ea typeface="微软雅黑"/>
              <a:cs typeface="微软雅黑"/>
            </a:endParaRPr>
          </a:p>
          <a:p>
            <a:pPr lvl="1">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节点</a:t>
            </a:r>
            <a:r>
              <a:rPr lang="zh-CN" altLang="en-US" dirty="0">
                <a:latin typeface="微软雅黑"/>
                <a:ea typeface="微软雅黑"/>
                <a:cs typeface="微软雅黑"/>
              </a:rPr>
              <a:t>的</a:t>
            </a:r>
            <a:r>
              <a:rPr lang="zh-CN" altLang="en-US" u="sng" dirty="0">
                <a:solidFill>
                  <a:srgbClr val="FF0000"/>
                </a:solidFill>
                <a:latin typeface="微软雅黑"/>
                <a:ea typeface="微软雅黑"/>
                <a:cs typeface="微软雅黑"/>
              </a:rPr>
              <a:t>硬件设计</a:t>
            </a:r>
            <a:r>
              <a:rPr lang="zh-CN" altLang="en-US" dirty="0">
                <a:latin typeface="微软雅黑"/>
                <a:ea typeface="微软雅黑"/>
                <a:cs typeface="微软雅黑"/>
              </a:rPr>
              <a:t>需</a:t>
            </a:r>
            <a:r>
              <a:rPr lang="zh-CN" altLang="en-US" u="sng" dirty="0">
                <a:latin typeface="微软雅黑"/>
                <a:ea typeface="微软雅黑"/>
                <a:cs typeface="微软雅黑"/>
              </a:rPr>
              <a:t>满足</a:t>
            </a:r>
            <a:r>
              <a:rPr lang="zh-CN" altLang="en-US" dirty="0">
                <a:latin typeface="微软雅黑"/>
                <a:ea typeface="微软雅黑"/>
                <a:cs typeface="微软雅黑"/>
              </a:rPr>
              <a:t>一定的</a:t>
            </a:r>
            <a:r>
              <a:rPr lang="zh-CN" altLang="en-US" b="1" u="sng" dirty="0">
                <a:solidFill>
                  <a:srgbClr val="0033CC"/>
                </a:solidFill>
                <a:latin typeface="微软雅黑"/>
                <a:ea typeface="微软雅黑"/>
                <a:cs typeface="微软雅黑"/>
              </a:rPr>
              <a:t>标准接口</a:t>
            </a:r>
            <a:r>
              <a:rPr lang="zh-CN" altLang="en-US" dirty="0">
                <a:latin typeface="微软雅黑"/>
                <a:ea typeface="微软雅黑"/>
                <a:cs typeface="微软雅黑"/>
              </a:rPr>
              <a:t>，例如节点和传感板的接口统一有利于给节点安装上不同功能的传感器 </a:t>
            </a:r>
            <a:endParaRPr lang="en-US" altLang="zh-CN" dirty="0">
              <a:latin typeface="微软雅黑"/>
              <a:ea typeface="微软雅黑"/>
              <a:cs typeface="微软雅黑"/>
            </a:endParaRPr>
          </a:p>
          <a:p>
            <a:pPr lvl="1">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a:t>
            </a:r>
            <a:r>
              <a:rPr lang="zh-CN" altLang="en-US" u="sng" dirty="0" smtClean="0">
                <a:solidFill>
                  <a:srgbClr val="FF0000"/>
                </a:solidFill>
                <a:latin typeface="微软雅黑"/>
                <a:ea typeface="微软雅黑"/>
                <a:cs typeface="微软雅黑"/>
              </a:rPr>
              <a:t>软件</a:t>
            </a:r>
            <a:r>
              <a:rPr lang="zh-CN" altLang="en-US" u="sng" dirty="0">
                <a:solidFill>
                  <a:srgbClr val="FF0000"/>
                </a:solidFill>
                <a:latin typeface="微软雅黑"/>
                <a:ea typeface="微软雅黑"/>
                <a:cs typeface="微软雅黑"/>
              </a:rPr>
              <a:t>的设计</a:t>
            </a:r>
            <a:r>
              <a:rPr lang="zh-CN" altLang="en-US" dirty="0">
                <a:latin typeface="微软雅黑"/>
                <a:ea typeface="微软雅黑"/>
                <a:cs typeface="微软雅黑"/>
              </a:rPr>
              <a:t>必须是</a:t>
            </a:r>
            <a:r>
              <a:rPr lang="zh-CN" altLang="en-US" b="1" u="sng" dirty="0">
                <a:solidFill>
                  <a:srgbClr val="0033CC"/>
                </a:solidFill>
                <a:latin typeface="微软雅黑"/>
                <a:ea typeface="微软雅黑"/>
                <a:cs typeface="微软雅黑"/>
              </a:rPr>
              <a:t>可剪裁</a:t>
            </a:r>
            <a:r>
              <a:rPr lang="zh-CN" altLang="en-US" dirty="0">
                <a:latin typeface="微软雅黑"/>
                <a:ea typeface="微软雅黑"/>
                <a:cs typeface="微软雅黑"/>
              </a:rPr>
              <a:t>的，能够根据不同应用的需求，安装不同功能的软件模块 </a:t>
            </a:r>
            <a:r>
              <a:rPr lang="zh-CN" altLang="en-US" dirty="0" smtClean="0">
                <a:latin typeface="微软雅黑"/>
                <a:ea typeface="微软雅黑"/>
                <a:cs typeface="微软雅黑"/>
              </a:rPr>
              <a:t> </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685800"/>
            <a:ext cx="7600950" cy="563563"/>
          </a:xfrm>
        </p:spPr>
        <p:txBody>
          <a:bodyPr/>
          <a:lstStyle/>
          <a:p>
            <a:r>
              <a:rPr kumimoji="1" lang="zh-CN" altLang="en-US" dirty="0">
                <a:solidFill>
                  <a:srgbClr val="FFFF00"/>
                </a:solidFill>
              </a:rPr>
              <a:t>大规模长时间部署传感器的设计要求</a:t>
            </a:r>
          </a:p>
        </p:txBody>
      </p:sp>
    </p:spTree>
    <p:extLst>
      <p:ext uri="{BB962C8B-B14F-4D97-AF65-F5344CB8AC3E}">
        <p14:creationId xmlns:p14="http://schemas.microsoft.com/office/powerpoint/2010/main" val="8550769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marL="0" indent="0">
              <a:lnSpc>
                <a:spcPct val="150000"/>
              </a:lnSpc>
              <a:spcBef>
                <a:spcPts val="600"/>
              </a:spcBef>
              <a:buNone/>
            </a:pPr>
            <a:r>
              <a:rPr lang="zh-CN" altLang="en-US" b="1" dirty="0" smtClean="0">
                <a:solidFill>
                  <a:srgbClr val="FF0000"/>
                </a:solidFill>
                <a:latin typeface="微软雅黑"/>
                <a:ea typeface="微软雅黑"/>
                <a:cs typeface="微软雅黑"/>
              </a:rPr>
              <a:t>鲁棒性（</a:t>
            </a:r>
            <a:r>
              <a:rPr lang="en-US" altLang="zh-CN" b="1" dirty="0" smtClean="0">
                <a:solidFill>
                  <a:srgbClr val="FF0000"/>
                </a:solidFill>
                <a:latin typeface="微软雅黑"/>
                <a:ea typeface="微软雅黑"/>
                <a:cs typeface="微软雅黑"/>
              </a:rPr>
              <a:t>Robust</a:t>
            </a:r>
            <a:r>
              <a:rPr lang="zh-CN" altLang="en-US" b="1" dirty="0" smtClean="0">
                <a:solidFill>
                  <a:srgbClr val="FF0000"/>
                </a:solidFill>
                <a:latin typeface="微软雅黑"/>
                <a:ea typeface="微软雅黑"/>
                <a:cs typeface="微软雅黑"/>
              </a:rPr>
              <a:t>，即健壮性）</a:t>
            </a:r>
            <a:endParaRPr lang="en-US" altLang="zh-CN" b="1" dirty="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鲁棒性</a:t>
            </a:r>
            <a:r>
              <a:rPr lang="zh-CN" altLang="en-US" dirty="0">
                <a:latin typeface="微软雅黑"/>
                <a:ea typeface="微软雅黑"/>
                <a:cs typeface="微软雅黑"/>
              </a:rPr>
              <a:t>是</a:t>
            </a:r>
            <a:r>
              <a:rPr lang="zh-CN" altLang="en-US" u="sng" dirty="0">
                <a:solidFill>
                  <a:schemeClr val="tx2"/>
                </a:solidFill>
                <a:latin typeface="微软雅黑"/>
                <a:ea typeface="微软雅黑"/>
                <a:cs typeface="微软雅黑"/>
              </a:rPr>
              <a:t>实现传感器网络长时间部署</a:t>
            </a:r>
            <a:r>
              <a:rPr lang="zh-CN" altLang="en-US" dirty="0">
                <a:latin typeface="微软雅黑"/>
                <a:ea typeface="微软雅黑"/>
                <a:cs typeface="微软雅黑"/>
              </a:rPr>
              <a:t>的</a:t>
            </a:r>
            <a:r>
              <a:rPr lang="zh-CN" altLang="en-US" u="sng" dirty="0">
                <a:latin typeface="微软雅黑"/>
                <a:ea typeface="微软雅黑"/>
                <a:cs typeface="微软雅黑"/>
              </a:rPr>
              <a:t>重要保障 </a:t>
            </a:r>
            <a:endParaRPr lang="en-US" altLang="zh-CN" u="sng"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对于</a:t>
            </a:r>
            <a:r>
              <a:rPr lang="zh-CN" altLang="en-US" dirty="0">
                <a:latin typeface="微软雅黑"/>
                <a:ea typeface="微软雅黑"/>
                <a:cs typeface="微软雅黑"/>
              </a:rPr>
              <a:t>普通的计算机，一旦系统崩溃了，人们可以采用重启的方法恢复系统，而传感器节点则不行 ，就整个网络而言，可以</a:t>
            </a:r>
            <a:r>
              <a:rPr lang="zh-CN" altLang="en-US" u="sng" dirty="0">
                <a:solidFill>
                  <a:schemeClr val="tx2"/>
                </a:solidFill>
                <a:latin typeface="微软雅黑"/>
                <a:ea typeface="微软雅黑"/>
                <a:cs typeface="微软雅黑"/>
              </a:rPr>
              <a:t>适当增加冗余性</a:t>
            </a:r>
            <a:r>
              <a:rPr lang="zh-CN" altLang="en-US" dirty="0">
                <a:latin typeface="微软雅黑"/>
                <a:ea typeface="微软雅黑"/>
                <a:cs typeface="微软雅黑"/>
              </a:rPr>
              <a:t>，增加整体系统的鲁棒性 </a:t>
            </a:r>
            <a:endParaRPr lang="en-US" altLang="zh-CN"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节点程序的设计必须满足鲁棒性的要求，以保证节点长时间正常工作</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914400" y="685800"/>
            <a:ext cx="7696200" cy="563563"/>
          </a:xfrm>
        </p:spPr>
        <p:txBody>
          <a:bodyPr/>
          <a:lstStyle/>
          <a:p>
            <a:r>
              <a:rPr kumimoji="1" lang="zh-CN" altLang="en-US" dirty="0">
                <a:solidFill>
                  <a:srgbClr val="FFFF00"/>
                </a:solidFill>
              </a:rPr>
              <a:t>大规模长时间部署传感器的设计要求</a:t>
            </a:r>
          </a:p>
        </p:txBody>
      </p:sp>
    </p:spTree>
    <p:extLst>
      <p:ext uri="{BB962C8B-B14F-4D97-AF65-F5344CB8AC3E}">
        <p14:creationId xmlns:p14="http://schemas.microsoft.com/office/powerpoint/2010/main" val="6537970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24000"/>
            <a:ext cx="7886700" cy="4876800"/>
          </a:xfrm>
        </p:spPr>
        <p:txBody>
          <a:bodyPr>
            <a:noAutofit/>
          </a:bodyPr>
          <a:lstStyle/>
          <a:p>
            <a:pPr marL="0" indent="0">
              <a:lnSpc>
                <a:spcPct val="150000"/>
              </a:lnSpc>
              <a:spcBef>
                <a:spcPts val="600"/>
              </a:spcBef>
              <a:buNone/>
            </a:pPr>
            <a:r>
              <a:rPr lang="zh-CN" altLang="en-US" dirty="0" smtClean="0">
                <a:solidFill>
                  <a:srgbClr val="FF0000"/>
                </a:solidFill>
                <a:latin typeface="微软雅黑"/>
                <a:ea typeface="微软雅黑"/>
                <a:cs typeface="微软雅黑"/>
              </a:rPr>
              <a:t>未来传感器的发展将会如何？</a:t>
            </a:r>
            <a:endParaRPr lang="en-US" altLang="zh-CN" dirty="0" smtClean="0">
              <a:solidFill>
                <a:srgbClr val="FF0000"/>
              </a:solidFill>
              <a:latin typeface="微软雅黑"/>
              <a:ea typeface="微软雅黑"/>
              <a:cs typeface="微软雅黑"/>
            </a:endParaRPr>
          </a:p>
          <a:p>
            <a:pPr marL="0" indent="0">
              <a:lnSpc>
                <a:spcPct val="150000"/>
              </a:lnSpc>
              <a:spcBef>
                <a:spcPts val="600"/>
              </a:spcBef>
              <a:buNone/>
            </a:pPr>
            <a:r>
              <a:rPr lang="zh-CN" altLang="en-US" dirty="0">
                <a:solidFill>
                  <a:srgbClr val="FF0000"/>
                </a:solidFill>
                <a:latin typeface="微软雅黑"/>
                <a:ea typeface="微软雅黑"/>
                <a:cs typeface="微软雅黑"/>
              </a:rPr>
              <a:t>物</a:t>
            </a:r>
            <a:r>
              <a:rPr lang="zh-CN" altLang="en-US" dirty="0" smtClean="0">
                <a:solidFill>
                  <a:srgbClr val="FF0000"/>
                </a:solidFill>
                <a:latin typeface="微软雅黑"/>
                <a:ea typeface="微软雅黑"/>
                <a:cs typeface="微软雅黑"/>
              </a:rPr>
              <a:t>联网又会给传感器带来怎样的发展契机？</a:t>
            </a:r>
            <a:endParaRPr lang="en-US" altLang="zh-CN"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我们认为，</a:t>
            </a:r>
            <a:r>
              <a:rPr lang="zh-CN" altLang="en-US" sz="2400" b="1" dirty="0" smtClean="0">
                <a:solidFill>
                  <a:schemeClr val="tx2"/>
                </a:solidFill>
                <a:latin typeface="微软雅黑"/>
                <a:ea typeface="微软雅黑"/>
                <a:cs typeface="微软雅黑"/>
              </a:rPr>
              <a:t>物联网将拓展传感网的应用模式</a:t>
            </a:r>
            <a:r>
              <a:rPr lang="zh-CN" altLang="en-US" sz="2400" dirty="0" smtClean="0">
                <a:latin typeface="微软雅黑"/>
                <a:ea typeface="微软雅黑"/>
                <a:cs typeface="微软雅黑"/>
              </a:rPr>
              <a:t>，实现更透彻的感知，更深入的智能，实现物物相连。</a:t>
            </a:r>
            <a:endParaRPr lang="en-US" altLang="zh-CN" sz="2400"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sz="2400" dirty="0" smtClean="0">
                <a:latin typeface="微软雅黑"/>
                <a:ea typeface="微软雅黑"/>
                <a:cs typeface="微软雅黑"/>
              </a:rPr>
              <a:t> 因此，传感器节点的发展将会更加</a:t>
            </a:r>
            <a:r>
              <a:rPr lang="zh-CN" altLang="en-US" sz="2400" b="1" dirty="0" smtClean="0">
                <a:solidFill>
                  <a:srgbClr val="FF0000"/>
                </a:solidFill>
                <a:latin typeface="微软雅黑"/>
                <a:ea typeface="微软雅黑"/>
                <a:cs typeface="微软雅黑"/>
              </a:rPr>
              <a:t>泛在</a:t>
            </a:r>
            <a:r>
              <a:rPr lang="zh-CN" altLang="en-US" sz="2400" dirty="0" smtClean="0">
                <a:latin typeface="微软雅黑"/>
                <a:ea typeface="微软雅黑"/>
                <a:cs typeface="微软雅黑"/>
              </a:rPr>
              <a:t>和</a:t>
            </a:r>
            <a:r>
              <a:rPr lang="zh-CN" altLang="en-US" sz="2400" b="1" dirty="0" smtClean="0">
                <a:solidFill>
                  <a:srgbClr val="FF0000"/>
                </a:solidFill>
                <a:latin typeface="微软雅黑"/>
                <a:ea typeface="微软雅黑"/>
                <a:cs typeface="微软雅黑"/>
              </a:rPr>
              <a:t>异构</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lvl="1">
              <a:lnSpc>
                <a:spcPct val="150000"/>
              </a:lnSpc>
              <a:spcBef>
                <a:spcPts val="600"/>
              </a:spcBef>
            </a:pPr>
            <a:r>
              <a:rPr lang="zh-CN" altLang="en-US" sz="2000" dirty="0" smtClean="0">
                <a:latin typeface="微软雅黑"/>
                <a:ea typeface="微软雅黑"/>
                <a:cs typeface="微软雅黑"/>
              </a:rPr>
              <a:t>一方面：传感器将朝着低价格、微体积的方向发展，将应用到更多的场景中；</a:t>
            </a:r>
            <a:endParaRPr lang="en-US" altLang="zh-CN" sz="2000" dirty="0" smtClean="0">
              <a:latin typeface="微软雅黑"/>
              <a:ea typeface="微软雅黑"/>
              <a:cs typeface="微软雅黑"/>
            </a:endParaRPr>
          </a:p>
          <a:p>
            <a:pPr lvl="1">
              <a:lnSpc>
                <a:spcPct val="150000"/>
              </a:lnSpc>
              <a:spcBef>
                <a:spcPts val="600"/>
              </a:spcBef>
            </a:pPr>
            <a:r>
              <a:rPr lang="zh-CN" altLang="en-US" sz="2000" dirty="0" smtClean="0">
                <a:latin typeface="微软雅黑"/>
                <a:ea typeface="微软雅黑"/>
                <a:cs typeface="微软雅黑"/>
              </a:rPr>
              <a:t>另一方面，传感器将变得更加可靠，管理也变得越来越方便，自我诊断和修复的能力将会获得极大提升</a:t>
            </a:r>
            <a:endParaRPr lang="en-US" altLang="zh-CN" sz="2000" dirty="0" smtClean="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a:solidFill>
                  <a:srgbClr val="FFFF00"/>
                </a:solidFill>
              </a:rPr>
              <a:t>趋势</a:t>
            </a:r>
          </a:p>
        </p:txBody>
      </p:sp>
    </p:spTree>
    <p:extLst>
      <p:ext uri="{BB962C8B-B14F-4D97-AF65-F5344CB8AC3E}">
        <p14:creationId xmlns:p14="http://schemas.microsoft.com/office/powerpoint/2010/main" val="548199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5989" y="1586223"/>
            <a:ext cx="8589885" cy="5195577"/>
          </a:xfrm>
        </p:spPr>
        <p:txBody>
          <a:bodyPr>
            <a:noAutofit/>
          </a:bodyPr>
          <a:lstStyle/>
          <a:p>
            <a:pPr>
              <a:lnSpc>
                <a:spcPct val="150000"/>
              </a:lnSpc>
              <a:spcBef>
                <a:spcPts val="0"/>
              </a:spcBef>
            </a:pPr>
            <a:r>
              <a:rPr lang="en-US" altLang="zh-CN" sz="2400" dirty="0">
                <a:latin typeface="微软雅黑"/>
                <a:ea typeface="微软雅黑"/>
                <a:cs typeface="微软雅黑"/>
              </a:rPr>
              <a:t>2004~2007</a:t>
            </a:r>
            <a:r>
              <a:rPr lang="zh-CN" altLang="zh-CN" sz="2400" dirty="0">
                <a:latin typeface="微软雅黑"/>
                <a:ea typeface="微软雅黑"/>
                <a:cs typeface="微软雅黑"/>
              </a:rPr>
              <a:t>年，香港科技大学的研究团队以煤矿安全生产和紧急救援为应用目标，提出无线传感器网络煤矿监控系统</a:t>
            </a:r>
            <a:r>
              <a:rPr lang="zh-CN" altLang="zh-CN" sz="2400" dirty="0" smtClean="0">
                <a:latin typeface="微软雅黑"/>
                <a:ea typeface="微软雅黑"/>
                <a:cs typeface="微软雅黑"/>
              </a:rPr>
              <a:t>。</a:t>
            </a:r>
            <a:endParaRPr lang="en-US" altLang="zh-CN" sz="2400" dirty="0" smtClean="0">
              <a:latin typeface="微软雅黑"/>
              <a:ea typeface="微软雅黑"/>
              <a:cs typeface="微软雅黑"/>
            </a:endParaRPr>
          </a:p>
          <a:p>
            <a:pPr lvl="2">
              <a:lnSpc>
                <a:spcPct val="150000"/>
              </a:lnSpc>
              <a:spcBef>
                <a:spcPts val="0"/>
              </a:spcBef>
            </a:pPr>
            <a:endParaRPr lang="en-US" altLang="zh-CN" dirty="0" smtClean="0">
              <a:latin typeface="微软雅黑"/>
              <a:ea typeface="微软雅黑"/>
              <a:cs typeface="微软雅黑"/>
            </a:endParaRPr>
          </a:p>
          <a:p>
            <a:pPr lvl="4">
              <a:lnSpc>
                <a:spcPct val="150000"/>
              </a:lnSpc>
              <a:spcBef>
                <a:spcPts val="0"/>
              </a:spcBef>
            </a:pPr>
            <a:endParaRPr lang="zh-CN" altLang="en-US" dirty="0">
              <a:latin typeface="微软雅黑"/>
              <a:ea typeface="微软雅黑"/>
              <a:cs typeface="微软雅黑"/>
            </a:endParaRPr>
          </a:p>
          <a:p>
            <a:pPr>
              <a:lnSpc>
                <a:spcPct val="150000"/>
              </a:lnSpc>
              <a:spcBef>
                <a:spcPts val="0"/>
              </a:spcBef>
            </a:pPr>
            <a:r>
              <a:rPr lang="zh-CN" altLang="en-US" sz="2000" dirty="0">
                <a:latin typeface="微软雅黑"/>
                <a:ea typeface="微软雅黑"/>
                <a:cs typeface="微软雅黑"/>
              </a:rPr>
              <a:t>应用特点</a:t>
            </a:r>
            <a:endParaRPr lang="en-US" altLang="zh-CN" sz="2000" dirty="0">
              <a:latin typeface="微软雅黑"/>
              <a:ea typeface="微软雅黑"/>
              <a:cs typeface="微软雅黑"/>
            </a:endParaRPr>
          </a:p>
          <a:p>
            <a:pPr lvl="1">
              <a:lnSpc>
                <a:spcPct val="150000"/>
              </a:lnSpc>
              <a:spcBef>
                <a:spcPts val="0"/>
              </a:spcBef>
              <a:buFont typeface="Arial" charset="0"/>
              <a:buChar char="•"/>
            </a:pPr>
            <a:r>
              <a:rPr lang="zh-CN" altLang="en-US" sz="1800" dirty="0">
                <a:latin typeface="微软雅黑"/>
                <a:ea typeface="微软雅黑"/>
                <a:cs typeface="微软雅黑"/>
              </a:rPr>
              <a:t>事故预警</a:t>
            </a:r>
            <a:endParaRPr lang="en-US" altLang="zh-CN" sz="1800" dirty="0">
              <a:latin typeface="微软雅黑"/>
              <a:ea typeface="微软雅黑"/>
              <a:cs typeface="微软雅黑"/>
            </a:endParaRPr>
          </a:p>
          <a:p>
            <a:pPr lvl="1">
              <a:lnSpc>
                <a:spcPct val="150000"/>
              </a:lnSpc>
              <a:spcBef>
                <a:spcPts val="0"/>
              </a:spcBef>
              <a:buFont typeface="Arial" charset="0"/>
              <a:buChar char="•"/>
            </a:pPr>
            <a:r>
              <a:rPr lang="zh-CN" altLang="en-US" sz="1800" dirty="0">
                <a:latin typeface="微软雅黑"/>
                <a:ea typeface="微软雅黑"/>
                <a:cs typeface="微软雅黑"/>
              </a:rPr>
              <a:t>紧急救援与导航</a:t>
            </a:r>
            <a:endParaRPr lang="en-US" altLang="zh-CN" sz="1800" dirty="0">
              <a:latin typeface="微软雅黑"/>
              <a:ea typeface="微软雅黑"/>
              <a:cs typeface="微软雅黑"/>
            </a:endParaRPr>
          </a:p>
          <a:p>
            <a:pPr lvl="1">
              <a:lnSpc>
                <a:spcPct val="150000"/>
              </a:lnSpc>
              <a:spcBef>
                <a:spcPts val="0"/>
              </a:spcBef>
              <a:buFont typeface="Arial" charset="0"/>
              <a:buChar char="•"/>
            </a:pPr>
            <a:r>
              <a:rPr lang="zh-CN" altLang="en-US" sz="1800" dirty="0">
                <a:latin typeface="微软雅黑"/>
                <a:ea typeface="微软雅黑"/>
                <a:cs typeface="微软雅黑"/>
              </a:rPr>
              <a:t>客观的安全评估与建议</a:t>
            </a:r>
            <a:endParaRPr lang="en-US" altLang="zh-CN" sz="1800" dirty="0">
              <a:latin typeface="微软雅黑"/>
              <a:ea typeface="微软雅黑"/>
              <a:cs typeface="微软雅黑"/>
            </a:endParaRPr>
          </a:p>
          <a:p>
            <a:pPr lvl="1">
              <a:lnSpc>
                <a:spcPct val="150000"/>
              </a:lnSpc>
              <a:spcBef>
                <a:spcPts val="0"/>
              </a:spcBef>
              <a:buFont typeface="Arial" charset="0"/>
              <a:buChar char="•"/>
            </a:pPr>
            <a:r>
              <a:rPr lang="zh-CN" altLang="en-US" sz="1800" dirty="0">
                <a:latin typeface="微软雅黑"/>
                <a:ea typeface="微软雅黑"/>
                <a:cs typeface="微软雅黑"/>
              </a:rPr>
              <a:t>传感器网络本身具有鲁棒性</a:t>
            </a:r>
            <a:endParaRPr lang="en-US" altLang="zh-CN" sz="1800" dirty="0">
              <a:latin typeface="微软雅黑"/>
              <a:ea typeface="微软雅黑"/>
              <a:cs typeface="微软雅黑"/>
            </a:endParaRPr>
          </a:p>
          <a:p>
            <a:pPr lvl="1">
              <a:lnSpc>
                <a:spcPct val="150000"/>
              </a:lnSpc>
              <a:spcBef>
                <a:spcPts val="0"/>
              </a:spcBef>
              <a:buFont typeface="Arial" charset="0"/>
              <a:buChar char="•"/>
            </a:pPr>
            <a:r>
              <a:rPr lang="zh-CN" altLang="en-US" sz="1800" dirty="0">
                <a:latin typeface="微软雅黑"/>
                <a:ea typeface="微软雅黑"/>
                <a:cs typeface="微软雅黑"/>
              </a:rPr>
              <a:t>克服地下信号传播困难，采取多跳传输</a:t>
            </a:r>
            <a:endParaRPr lang="en-US" altLang="zh-CN" sz="1800" dirty="0">
              <a:latin typeface="微软雅黑"/>
              <a:ea typeface="微软雅黑"/>
              <a:cs typeface="微软雅黑"/>
            </a:endParaRPr>
          </a:p>
          <a:p>
            <a:pPr lvl="1">
              <a:lnSpc>
                <a:spcPct val="150000"/>
              </a:lnSpc>
              <a:spcBef>
                <a:spcPts val="0"/>
              </a:spcBef>
              <a:buFont typeface="Arial" charset="0"/>
              <a:buChar char="•"/>
            </a:pPr>
            <a:r>
              <a:rPr lang="zh-CN" altLang="en-US" sz="1800" dirty="0" smtClean="0">
                <a:latin typeface="微软雅黑"/>
                <a:ea typeface="微软雅黑"/>
                <a:cs typeface="微软雅黑"/>
              </a:rPr>
              <a:t>网络</a:t>
            </a:r>
            <a:r>
              <a:rPr lang="zh-CN" altLang="en-US" sz="1800" dirty="0">
                <a:latin typeface="微软雅黑"/>
                <a:ea typeface="微软雅黑"/>
                <a:cs typeface="微软雅黑"/>
              </a:rPr>
              <a:t>自愈，克服煤矿事故对网络拓扑产生的</a:t>
            </a:r>
            <a:r>
              <a:rPr lang="zh-CN" altLang="en-US" sz="1800" dirty="0" smtClean="0">
                <a:latin typeface="微软雅黑"/>
                <a:ea typeface="微软雅黑"/>
                <a:cs typeface="微软雅黑"/>
              </a:rPr>
              <a:t>影响</a:t>
            </a:r>
            <a:endParaRPr lang="zh-CN" altLang="en-US" sz="18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64</a:t>
            </a:fld>
            <a:endParaRPr lang="zh-CN" altLang="en-US" dirty="0"/>
          </a:p>
        </p:txBody>
      </p:sp>
      <p:sp>
        <p:nvSpPr>
          <p:cNvPr id="4" name="标题 3"/>
          <p:cNvSpPr>
            <a:spLocks noGrp="1"/>
          </p:cNvSpPr>
          <p:nvPr>
            <p:ph type="title"/>
          </p:nvPr>
        </p:nvSpPr>
        <p:spPr/>
        <p:txBody>
          <a:bodyPr/>
          <a:lstStyle/>
          <a:p>
            <a:r>
              <a:rPr kumimoji="1" lang="zh-CN" altLang="en-US" dirty="0" smtClean="0"/>
              <a:t>典型应用－煤矿监测系统</a:t>
            </a:r>
            <a:endParaRPr kumimoji="1" lang="zh-CN" altLang="en-US" dirty="0"/>
          </a:p>
        </p:txBody>
      </p:sp>
      <p:grpSp>
        <p:nvGrpSpPr>
          <p:cNvPr id="5" name="组合 11"/>
          <p:cNvGrpSpPr>
            <a:grpSpLocks/>
          </p:cNvGrpSpPr>
          <p:nvPr/>
        </p:nvGrpSpPr>
        <p:grpSpPr bwMode="auto">
          <a:xfrm>
            <a:off x="4010025" y="2672278"/>
            <a:ext cx="4895850" cy="2663825"/>
            <a:chOff x="288925" y="1295400"/>
            <a:chExt cx="8855075" cy="4797425"/>
          </a:xfrm>
        </p:grpSpPr>
        <p:pic>
          <p:nvPicPr>
            <p:cNvPr id="6" name="Picture 2" descr="deployment-yunhao-9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989138"/>
              <a:ext cx="8229600" cy="3328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2719389" y="5445125"/>
              <a:ext cx="3673474" cy="455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en-US" altLang="zh-CN" sz="1000" b="1">
                  <a:ea typeface="黑体" charset="0"/>
                  <a:cs typeface="黑体" charset="0"/>
                </a:rPr>
                <a:t>WSN Prototype</a:t>
              </a:r>
            </a:p>
          </p:txBody>
        </p:sp>
        <p:sp>
          <p:nvSpPr>
            <p:cNvPr id="8" name="AutoShape 4"/>
            <p:cNvSpPr>
              <a:spLocks noChangeArrowheads="1"/>
            </p:cNvSpPr>
            <p:nvPr/>
          </p:nvSpPr>
          <p:spPr bwMode="auto">
            <a:xfrm>
              <a:off x="539750" y="2781300"/>
              <a:ext cx="1511300" cy="576263"/>
            </a:xfrm>
            <a:prstGeom prst="wedgeRectCallout">
              <a:avLst>
                <a:gd name="adj1" fmla="val 4306"/>
                <a:gd name="adj2" fmla="val 131819"/>
              </a:avLst>
            </a:prstGeom>
            <a:solidFill>
              <a:srgbClr val="00CCFF"/>
            </a:solidFill>
            <a:ln w="12700" cap="sq">
              <a:solidFill>
                <a:schemeClr val="tx1"/>
              </a:solidFill>
              <a:miter lim="800000"/>
              <a:headEnd/>
              <a:tailEnd/>
            </a:ln>
          </p:spPr>
          <p:txBody>
            <a:bodyPr anchor="ctr"/>
            <a:lstStyle/>
            <a:p>
              <a:pPr algn="ctr"/>
              <a:r>
                <a:rPr lang="en-US" altLang="zh-CN" sz="1000" b="1">
                  <a:ea typeface="华文中宋" charset="0"/>
                  <a:cs typeface="华文中宋" charset="0"/>
                </a:rPr>
                <a:t>Energy Efficiency</a:t>
              </a:r>
            </a:p>
          </p:txBody>
        </p:sp>
        <p:sp>
          <p:nvSpPr>
            <p:cNvPr id="9" name="AutoShape 5"/>
            <p:cNvSpPr>
              <a:spLocks noChangeArrowheads="1"/>
            </p:cNvSpPr>
            <p:nvPr/>
          </p:nvSpPr>
          <p:spPr bwMode="auto">
            <a:xfrm>
              <a:off x="5638800" y="1295400"/>
              <a:ext cx="3168650" cy="1296988"/>
            </a:xfrm>
            <a:prstGeom prst="wedgeRectCallout">
              <a:avLst>
                <a:gd name="adj1" fmla="val -17134"/>
                <a:gd name="adj2" fmla="val 184519"/>
              </a:avLst>
            </a:prstGeom>
            <a:solidFill>
              <a:srgbClr val="00CCFF"/>
            </a:solidFill>
            <a:ln w="12700" cap="sq">
              <a:solidFill>
                <a:schemeClr val="tx1"/>
              </a:solidFill>
              <a:miter lim="800000"/>
              <a:headEnd/>
              <a:tailEnd/>
            </a:ln>
          </p:spPr>
          <p:txBody>
            <a:bodyPr anchor="ctr"/>
            <a:lstStyle/>
            <a:p>
              <a:pPr algn="ctr"/>
              <a:r>
                <a:rPr lang="en-US" altLang="zh-CN" sz="1000" b="1">
                  <a:latin typeface="华文中宋" charset="0"/>
                  <a:ea typeface="华文中宋" charset="0"/>
                  <a:cs typeface="华文中宋" charset="0"/>
                </a:rPr>
                <a:t>Reliable Routing</a:t>
              </a:r>
            </a:p>
            <a:p>
              <a:pPr algn="ctr"/>
              <a:r>
                <a:rPr lang="en-US" altLang="zh-CN" sz="1000" b="1">
                  <a:latin typeface="华文中宋" charset="0"/>
                  <a:ea typeface="华文中宋" charset="0"/>
                  <a:cs typeface="华文中宋" charset="0"/>
                </a:rPr>
                <a:t>Multi-Sink Deployment</a:t>
              </a:r>
            </a:p>
            <a:p>
              <a:pPr algn="ctr"/>
              <a:r>
                <a:rPr lang="en-US" altLang="zh-CN" sz="1000" b="1">
                  <a:latin typeface="华文中宋" charset="0"/>
                  <a:ea typeface="华文中宋" charset="0"/>
                  <a:cs typeface="华文中宋" charset="0"/>
                </a:rPr>
                <a:t>Geocasting</a:t>
              </a:r>
            </a:p>
          </p:txBody>
        </p:sp>
        <p:sp>
          <p:nvSpPr>
            <p:cNvPr id="10" name="AutoShape 6"/>
            <p:cNvSpPr>
              <a:spLocks noChangeArrowheads="1"/>
            </p:cNvSpPr>
            <p:nvPr/>
          </p:nvSpPr>
          <p:spPr bwMode="auto">
            <a:xfrm>
              <a:off x="6588125" y="5084763"/>
              <a:ext cx="2555875" cy="1008062"/>
            </a:xfrm>
            <a:prstGeom prst="wedgeRectCallout">
              <a:avLst>
                <a:gd name="adj1" fmla="val -60310"/>
                <a:gd name="adj2" fmla="val -71889"/>
              </a:avLst>
            </a:prstGeom>
            <a:solidFill>
              <a:srgbClr val="00CCFF"/>
            </a:solidFill>
            <a:ln w="12700" cap="sq">
              <a:solidFill>
                <a:schemeClr val="tx1"/>
              </a:solidFill>
              <a:miter lim="800000"/>
              <a:headEnd/>
              <a:tailEnd/>
            </a:ln>
          </p:spPr>
          <p:txBody>
            <a:bodyPr anchor="ctr"/>
            <a:lstStyle/>
            <a:p>
              <a:pPr algn="ctr"/>
              <a:r>
                <a:rPr lang="en-US" altLang="zh-CN" sz="1000" b="1">
                  <a:latin typeface="华文中宋" charset="0"/>
                  <a:ea typeface="华文中宋" charset="0"/>
                  <a:cs typeface="华文中宋" charset="0"/>
                </a:rPr>
                <a:t>Data Aggregation</a:t>
              </a:r>
            </a:p>
            <a:p>
              <a:pPr algn="ctr"/>
              <a:r>
                <a:rPr lang="en-US" altLang="zh-CN" sz="1000" b="1">
                  <a:latin typeface="华文中宋" charset="0"/>
                  <a:ea typeface="华文中宋" charset="0"/>
                  <a:cs typeface="华文中宋" charset="0"/>
                </a:rPr>
                <a:t>Compression Event Detection</a:t>
              </a:r>
            </a:p>
          </p:txBody>
        </p:sp>
        <p:sp>
          <p:nvSpPr>
            <p:cNvPr id="11" name="Oval 7"/>
            <p:cNvSpPr>
              <a:spLocks noChangeArrowheads="1"/>
            </p:cNvSpPr>
            <p:nvPr/>
          </p:nvSpPr>
          <p:spPr bwMode="auto">
            <a:xfrm>
              <a:off x="2843213" y="1989138"/>
              <a:ext cx="4032250" cy="3384550"/>
            </a:xfrm>
            <a:prstGeom prst="ellipse">
              <a:avLst/>
            </a:prstGeom>
            <a:noFill/>
            <a:ln w="28575">
              <a:solidFill>
                <a:srgbClr val="00CCFF"/>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spcBef>
                  <a:spcPct val="20000"/>
                </a:spcBef>
                <a:buClr>
                  <a:schemeClr val="accent2"/>
                </a:buClr>
                <a:buSzPct val="85000"/>
                <a:buFont typeface="ZapfDingbats" charset="0"/>
                <a:buNone/>
              </a:pPr>
              <a:endParaRPr lang="zh-CN" sz="1000">
                <a:latin typeface="Comic Sans MS" charset="0"/>
              </a:endParaRPr>
            </a:p>
          </p:txBody>
        </p:sp>
        <p:sp>
          <p:nvSpPr>
            <p:cNvPr id="12" name="AutoShape 9"/>
            <p:cNvSpPr>
              <a:spLocks noChangeArrowheads="1"/>
            </p:cNvSpPr>
            <p:nvPr/>
          </p:nvSpPr>
          <p:spPr bwMode="auto">
            <a:xfrm>
              <a:off x="288925" y="5157788"/>
              <a:ext cx="2195513" cy="935037"/>
            </a:xfrm>
            <a:prstGeom prst="wedgeRectCallout">
              <a:avLst>
                <a:gd name="adj1" fmla="val 120644"/>
                <a:gd name="adj2" fmla="val -52208"/>
              </a:avLst>
            </a:prstGeom>
            <a:solidFill>
              <a:srgbClr val="00CCFF"/>
            </a:solidFill>
            <a:ln w="12700" cap="sq">
              <a:solidFill>
                <a:schemeClr val="tx1"/>
              </a:solidFill>
              <a:miter lim="800000"/>
              <a:headEnd/>
              <a:tailEnd/>
            </a:ln>
          </p:spPr>
          <p:txBody>
            <a:bodyPr anchor="ctr"/>
            <a:lstStyle/>
            <a:p>
              <a:pPr algn="ctr"/>
              <a:r>
                <a:rPr lang="en-US" altLang="zh-CN" sz="1000" b="1"/>
                <a:t>Location Sensing </a:t>
              </a:r>
            </a:p>
            <a:p>
              <a:pPr algn="ctr"/>
              <a:r>
                <a:rPr lang="en-US" altLang="zh-CN" sz="1000" b="1"/>
                <a:t>ID Assignment</a:t>
              </a:r>
            </a:p>
          </p:txBody>
        </p:sp>
      </p:grpSp>
    </p:spTree>
    <p:extLst>
      <p:ext uri="{BB962C8B-B14F-4D97-AF65-F5344CB8AC3E}">
        <p14:creationId xmlns:p14="http://schemas.microsoft.com/office/powerpoint/2010/main" val="2886188094"/>
      </p:ext>
    </p:extLst>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67759" y="1618137"/>
            <a:ext cx="8165025" cy="5228318"/>
          </a:xfrm>
        </p:spPr>
        <p:txBody>
          <a:bodyPr>
            <a:noAutofit/>
          </a:bodyPr>
          <a:lstStyle/>
          <a:p>
            <a:pPr>
              <a:lnSpc>
                <a:spcPct val="150000"/>
              </a:lnSpc>
              <a:spcBef>
                <a:spcPts val="0"/>
              </a:spcBef>
            </a:pPr>
            <a:r>
              <a:rPr lang="zh-CN" altLang="en-US" dirty="0">
                <a:latin typeface="微软雅黑"/>
                <a:ea typeface="微软雅黑"/>
                <a:cs typeface="微软雅黑"/>
              </a:rPr>
              <a:t>传感器的另一个重要应用是医疗监控 ，哈佛大学研究组改进了传统传感器，使得其外形更小，适合穿戴在</a:t>
            </a:r>
            <a:r>
              <a:rPr lang="zh-CN" altLang="en-US" dirty="0" smtClean="0">
                <a:latin typeface="微软雅黑"/>
                <a:ea typeface="微软雅黑"/>
                <a:cs typeface="微软雅黑"/>
              </a:rPr>
              <a:t>身上</a:t>
            </a:r>
            <a:endParaRPr lang="en-US" altLang="zh-CN" dirty="0" smtClean="0">
              <a:latin typeface="微软雅黑"/>
              <a:ea typeface="微软雅黑"/>
              <a:cs typeface="微软雅黑"/>
            </a:endParaRPr>
          </a:p>
          <a:p>
            <a:pPr>
              <a:lnSpc>
                <a:spcPct val="150000"/>
              </a:lnSpc>
              <a:spcBef>
                <a:spcPts val="0"/>
              </a:spcBef>
            </a:pPr>
            <a:r>
              <a:rPr lang="zh-CN" altLang="en-US" dirty="0" smtClean="0">
                <a:latin typeface="微软雅黑"/>
                <a:ea typeface="微软雅黑"/>
                <a:cs typeface="微软雅黑"/>
              </a:rPr>
              <a:t>应用</a:t>
            </a:r>
            <a:r>
              <a:rPr lang="zh-CN" altLang="en-US" dirty="0">
                <a:latin typeface="微软雅黑"/>
                <a:ea typeface="微软雅黑"/>
                <a:cs typeface="微软雅黑"/>
              </a:rPr>
              <a:t>特点</a:t>
            </a:r>
            <a:endParaRPr lang="en-US" altLang="zh-CN" dirty="0">
              <a:latin typeface="微软雅黑"/>
              <a:ea typeface="微软雅黑"/>
              <a:cs typeface="微软雅黑"/>
            </a:endParaRPr>
          </a:p>
          <a:p>
            <a:pPr lvl="1">
              <a:lnSpc>
                <a:spcPct val="150000"/>
              </a:lnSpc>
              <a:spcBef>
                <a:spcPts val="0"/>
              </a:spcBef>
              <a:buFont typeface="Arial" charset="0"/>
              <a:buChar char="•"/>
            </a:pPr>
            <a:r>
              <a:rPr lang="zh-CN" altLang="en-US" sz="2000" dirty="0">
                <a:latin typeface="微软雅黑"/>
                <a:ea typeface="微软雅黑"/>
                <a:cs typeface="微软雅黑"/>
              </a:rPr>
              <a:t>传感器的设计十分</a:t>
            </a:r>
            <a:r>
              <a:rPr lang="zh-CN" altLang="en-US" sz="2000" u="sng" dirty="0">
                <a:latin typeface="微软雅黑"/>
                <a:ea typeface="微软雅黑"/>
                <a:cs typeface="微软雅黑"/>
              </a:rPr>
              <a:t>人性化</a:t>
            </a:r>
            <a:r>
              <a:rPr lang="zh-CN" altLang="en-US" sz="2000" dirty="0">
                <a:latin typeface="微软雅黑"/>
                <a:ea typeface="微软雅黑"/>
                <a:cs typeface="微软雅黑"/>
              </a:rPr>
              <a:t> </a:t>
            </a:r>
            <a:endParaRPr lang="en-US" altLang="zh-CN" sz="2000" dirty="0">
              <a:latin typeface="微软雅黑"/>
              <a:ea typeface="微软雅黑"/>
              <a:cs typeface="微软雅黑"/>
            </a:endParaRPr>
          </a:p>
          <a:p>
            <a:pPr lvl="1">
              <a:lnSpc>
                <a:spcPct val="150000"/>
              </a:lnSpc>
              <a:spcBef>
                <a:spcPts val="0"/>
              </a:spcBef>
              <a:buFont typeface="Arial" charset="0"/>
              <a:buChar char="•"/>
            </a:pPr>
            <a:r>
              <a:rPr lang="zh-CN" altLang="en-US" sz="2000" dirty="0">
                <a:latin typeface="微软雅黑"/>
                <a:ea typeface="微软雅黑"/>
                <a:cs typeface="微软雅黑"/>
              </a:rPr>
              <a:t>传感器具有</a:t>
            </a:r>
            <a:r>
              <a:rPr lang="zh-CN" altLang="en-US" sz="2000" u="sng" dirty="0">
                <a:latin typeface="微软雅黑"/>
                <a:ea typeface="微软雅黑"/>
                <a:cs typeface="微软雅黑"/>
              </a:rPr>
              <a:t>高精度</a:t>
            </a:r>
            <a:r>
              <a:rPr lang="zh-CN" altLang="en-US" sz="2000" dirty="0">
                <a:latin typeface="微软雅黑"/>
                <a:ea typeface="微软雅黑"/>
                <a:cs typeface="微软雅黑"/>
              </a:rPr>
              <a:t>的</a:t>
            </a:r>
            <a:r>
              <a:rPr lang="zh-CN" altLang="en-US" sz="2000" u="sng" dirty="0">
                <a:latin typeface="微软雅黑"/>
                <a:ea typeface="微软雅黑"/>
                <a:cs typeface="微软雅黑"/>
              </a:rPr>
              <a:t>感知</a:t>
            </a:r>
            <a:r>
              <a:rPr lang="zh-CN" altLang="en-US" sz="2000" dirty="0">
                <a:latin typeface="微软雅黑"/>
                <a:ea typeface="微软雅黑"/>
                <a:cs typeface="微软雅黑"/>
              </a:rPr>
              <a:t>能力，医用的数据需要较高的采样精度供医生分析诊断</a:t>
            </a:r>
            <a:endParaRPr lang="en-US" altLang="zh-CN" sz="2000" dirty="0">
              <a:latin typeface="微软雅黑"/>
              <a:ea typeface="微软雅黑"/>
              <a:cs typeface="微软雅黑"/>
            </a:endParaRPr>
          </a:p>
          <a:p>
            <a:pPr lvl="1">
              <a:lnSpc>
                <a:spcPct val="150000"/>
              </a:lnSpc>
              <a:spcBef>
                <a:spcPts val="0"/>
              </a:spcBef>
              <a:buFont typeface="Arial" charset="0"/>
              <a:buChar char="•"/>
            </a:pPr>
            <a:r>
              <a:rPr lang="zh-CN" altLang="en-US" sz="2000" dirty="0">
                <a:latin typeface="微软雅黑"/>
                <a:ea typeface="微软雅黑"/>
                <a:cs typeface="微软雅黑"/>
              </a:rPr>
              <a:t>传感器能</a:t>
            </a:r>
            <a:r>
              <a:rPr lang="zh-CN" altLang="en-US" sz="2000" u="sng" dirty="0">
                <a:latin typeface="微软雅黑"/>
                <a:ea typeface="微软雅黑"/>
                <a:cs typeface="微软雅黑"/>
              </a:rPr>
              <a:t>连续长期</a:t>
            </a:r>
            <a:r>
              <a:rPr lang="zh-CN" altLang="en-US" sz="2000" dirty="0">
                <a:latin typeface="微软雅黑"/>
                <a:ea typeface="微软雅黑"/>
                <a:cs typeface="微软雅黑"/>
              </a:rPr>
              <a:t>地</a:t>
            </a:r>
            <a:r>
              <a:rPr lang="zh-CN" altLang="en-US" sz="2000" u="sng" dirty="0">
                <a:latin typeface="微软雅黑"/>
                <a:ea typeface="微软雅黑"/>
                <a:cs typeface="微软雅黑"/>
              </a:rPr>
              <a:t>采集数据</a:t>
            </a:r>
            <a:endParaRPr lang="en-US" altLang="zh-CN" sz="2000" u="sng" dirty="0">
              <a:latin typeface="微软雅黑"/>
              <a:ea typeface="微软雅黑"/>
              <a:cs typeface="微软雅黑"/>
            </a:endParaRPr>
          </a:p>
          <a:p>
            <a:pPr lvl="1">
              <a:lnSpc>
                <a:spcPct val="150000"/>
              </a:lnSpc>
              <a:spcBef>
                <a:spcPts val="0"/>
              </a:spcBef>
              <a:buFont typeface="Arial" charset="0"/>
              <a:buChar char="•"/>
            </a:pPr>
            <a:r>
              <a:rPr lang="zh-CN" altLang="en-US" sz="2000" dirty="0">
                <a:latin typeface="微软雅黑"/>
                <a:ea typeface="微软雅黑"/>
                <a:cs typeface="微软雅黑"/>
              </a:rPr>
              <a:t>传感器使用</a:t>
            </a:r>
            <a:r>
              <a:rPr lang="zh-CN" altLang="en-US" sz="2000" u="sng" dirty="0">
                <a:latin typeface="微软雅黑"/>
                <a:ea typeface="微软雅黑"/>
                <a:cs typeface="微软雅黑"/>
              </a:rPr>
              <a:t>无线通信方式</a:t>
            </a:r>
            <a:r>
              <a:rPr lang="zh-CN" altLang="en-US" sz="2000" dirty="0">
                <a:latin typeface="微软雅黑"/>
                <a:ea typeface="微软雅黑"/>
                <a:cs typeface="微软雅黑"/>
              </a:rPr>
              <a:t>，其</a:t>
            </a:r>
            <a:r>
              <a:rPr lang="zh-CN" altLang="en-US" sz="2000" u="sng" dirty="0">
                <a:latin typeface="微软雅黑"/>
                <a:ea typeface="微软雅黑"/>
                <a:cs typeface="微软雅黑"/>
              </a:rPr>
              <a:t>数据传输</a:t>
            </a:r>
            <a:r>
              <a:rPr lang="zh-CN" altLang="en-US" sz="2000" dirty="0">
                <a:latin typeface="微软雅黑"/>
                <a:ea typeface="微软雅黑"/>
                <a:cs typeface="微软雅黑"/>
              </a:rPr>
              <a:t>是</a:t>
            </a:r>
            <a:r>
              <a:rPr lang="zh-CN" altLang="en-US" sz="2000" u="sng" dirty="0">
                <a:latin typeface="微软雅黑"/>
                <a:ea typeface="微软雅黑"/>
                <a:cs typeface="微软雅黑"/>
              </a:rPr>
              <a:t>机会性</a:t>
            </a:r>
            <a:r>
              <a:rPr lang="zh-CN" altLang="en-US" sz="2000" dirty="0">
                <a:latin typeface="微软雅黑"/>
                <a:ea typeface="微软雅黑"/>
                <a:cs typeface="微软雅黑"/>
              </a:rPr>
              <a:t>的</a:t>
            </a:r>
            <a:r>
              <a:rPr lang="zh-CN" altLang="en-US" dirty="0">
                <a:latin typeface="微软雅黑"/>
                <a:ea typeface="微软雅黑"/>
                <a:cs typeface="微软雅黑"/>
              </a:rPr>
              <a:t> </a:t>
            </a:r>
          </a:p>
          <a:p>
            <a:pPr>
              <a:lnSpc>
                <a:spcPct val="150000"/>
              </a:lnSpc>
              <a:spcBef>
                <a:spcPts val="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65</a:t>
            </a:fld>
            <a:endParaRPr lang="zh-CN" altLang="en-US" dirty="0"/>
          </a:p>
        </p:txBody>
      </p:sp>
      <p:pic>
        <p:nvPicPr>
          <p:cNvPr id="5" name="图片 4" descr="屏幕快照 2013-10-16 上午11.1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448" y="3048000"/>
            <a:ext cx="3117504" cy="1417047"/>
          </a:xfrm>
          <a:prstGeom prst="rect">
            <a:avLst/>
          </a:prstGeom>
        </p:spPr>
      </p:pic>
      <p:sp>
        <p:nvSpPr>
          <p:cNvPr id="8" name="标题 3"/>
          <p:cNvSpPr>
            <a:spLocks noGrp="1"/>
          </p:cNvSpPr>
          <p:nvPr>
            <p:ph type="title"/>
          </p:nvPr>
        </p:nvSpPr>
        <p:spPr>
          <a:xfrm>
            <a:off x="720724" y="452121"/>
            <a:ext cx="6746876" cy="995679"/>
          </a:xfrm>
        </p:spPr>
        <p:txBody>
          <a:bodyPr/>
          <a:lstStyle/>
          <a:p>
            <a:r>
              <a:rPr kumimoji="1" lang="zh-CN" altLang="en-US" dirty="0" smtClean="0"/>
              <a:t>典型应用－医疗监控</a:t>
            </a:r>
            <a:endParaRPr kumimoji="1" lang="zh-CN" altLang="en-US" dirty="0"/>
          </a:p>
        </p:txBody>
      </p:sp>
    </p:spTree>
    <p:extLst>
      <p:ext uri="{BB962C8B-B14F-4D97-AF65-F5344CB8AC3E}">
        <p14:creationId xmlns:p14="http://schemas.microsoft.com/office/powerpoint/2010/main" val="2426452149"/>
      </p:ext>
    </p:extLst>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83123"/>
            <a:ext cx="7886700" cy="4351338"/>
          </a:xfrm>
        </p:spPr>
        <p:txBody>
          <a:bodyPr>
            <a:noAutofit/>
          </a:bodyPr>
          <a:lstStyle/>
          <a:p>
            <a:pPr marL="0" indent="0">
              <a:lnSpc>
                <a:spcPct val="150000"/>
              </a:lnSpc>
              <a:spcBef>
                <a:spcPts val="0"/>
              </a:spcBef>
              <a:buNone/>
            </a:pPr>
            <a:r>
              <a:rPr lang="zh-CN" altLang="en-US" b="1" dirty="0">
                <a:solidFill>
                  <a:srgbClr val="FF0000"/>
                </a:solidFill>
                <a:latin typeface="微软雅黑"/>
                <a:ea typeface="微软雅黑"/>
                <a:cs typeface="微软雅黑"/>
              </a:rPr>
              <a:t>内容回顾</a:t>
            </a:r>
            <a:endParaRPr lang="en-US" altLang="zh-CN" b="1" dirty="0">
              <a:solidFill>
                <a:srgbClr val="FF0000"/>
              </a:solidFill>
              <a:latin typeface="微软雅黑"/>
              <a:ea typeface="微软雅黑"/>
              <a:cs typeface="微软雅黑"/>
            </a:endParaRPr>
          </a:p>
          <a:p>
            <a:pPr>
              <a:lnSpc>
                <a:spcPct val="150000"/>
              </a:lnSpc>
              <a:spcBef>
                <a:spcPts val="0"/>
              </a:spcBef>
            </a:pPr>
            <a:r>
              <a:rPr lang="zh-CN" altLang="en-US" sz="2000" dirty="0">
                <a:latin typeface="微软雅黑"/>
                <a:ea typeface="微软雅黑"/>
                <a:cs typeface="微软雅黑"/>
              </a:rPr>
              <a:t>本章介绍了传感器的基本概念和典型应用，并讨论了传感器的设计需求和软硬件平台，以</a:t>
            </a:r>
            <a:r>
              <a:rPr lang="en-US" altLang="zh-CN" sz="2000" dirty="0">
                <a:latin typeface="微软雅黑"/>
                <a:ea typeface="微软雅黑"/>
                <a:cs typeface="微软雅黑"/>
              </a:rPr>
              <a:t>TinyOS</a:t>
            </a:r>
            <a:r>
              <a:rPr lang="zh-CN" altLang="en-US" sz="2000" dirty="0" smtClean="0">
                <a:latin typeface="微软雅黑"/>
                <a:ea typeface="微软雅黑"/>
                <a:cs typeface="微软雅黑"/>
              </a:rPr>
              <a:t>为例简单介绍了节点</a:t>
            </a:r>
            <a:r>
              <a:rPr lang="zh-CN" altLang="en-US" sz="2000" dirty="0">
                <a:latin typeface="微软雅黑"/>
                <a:ea typeface="微软雅黑"/>
                <a:cs typeface="微软雅黑"/>
              </a:rPr>
              <a:t>操作系统，以</a:t>
            </a:r>
            <a:r>
              <a:rPr lang="en-US" altLang="zh-CN" sz="2000" dirty="0">
                <a:latin typeface="微软雅黑"/>
                <a:ea typeface="微软雅黑"/>
                <a:cs typeface="微软雅黑"/>
              </a:rPr>
              <a:t>CTP</a:t>
            </a:r>
            <a:r>
              <a:rPr lang="zh-CN" altLang="en-US" sz="2000" dirty="0">
                <a:latin typeface="微软雅黑"/>
                <a:ea typeface="微软雅黑"/>
                <a:cs typeface="微软雅黑"/>
              </a:rPr>
              <a:t>为例介绍了传感网组网</a:t>
            </a:r>
            <a:r>
              <a:rPr lang="zh-CN" altLang="en-US" sz="2000" dirty="0" smtClean="0">
                <a:latin typeface="微软雅黑"/>
                <a:ea typeface="微软雅黑"/>
                <a:cs typeface="微软雅黑"/>
              </a:rPr>
              <a:t>技术。</a:t>
            </a:r>
            <a:endParaRPr lang="en-US" altLang="zh-CN" dirty="0" smtClean="0">
              <a:latin typeface="微软雅黑"/>
              <a:ea typeface="微软雅黑"/>
              <a:cs typeface="微软雅黑"/>
            </a:endParaRPr>
          </a:p>
          <a:p>
            <a:pPr marL="0" indent="0">
              <a:lnSpc>
                <a:spcPct val="150000"/>
              </a:lnSpc>
              <a:spcBef>
                <a:spcPts val="0"/>
              </a:spcBef>
              <a:buNone/>
            </a:pPr>
            <a:r>
              <a:rPr lang="zh-CN" altLang="en-US" b="1" dirty="0" smtClean="0">
                <a:solidFill>
                  <a:srgbClr val="FF0000"/>
                </a:solidFill>
                <a:latin typeface="微软雅黑"/>
                <a:ea typeface="微软雅黑"/>
                <a:cs typeface="微软雅黑"/>
              </a:rPr>
              <a:t>重点</a:t>
            </a:r>
            <a:r>
              <a:rPr lang="zh-CN" altLang="en-US" b="1" dirty="0">
                <a:solidFill>
                  <a:srgbClr val="FF0000"/>
                </a:solidFill>
                <a:latin typeface="微软雅黑"/>
                <a:ea typeface="微软雅黑"/>
                <a:cs typeface="微软雅黑"/>
              </a:rPr>
              <a:t>掌握</a:t>
            </a:r>
            <a:endParaRPr lang="en-US" altLang="zh-CN" b="1" dirty="0">
              <a:solidFill>
                <a:srgbClr val="FF0000"/>
              </a:solidFill>
              <a:latin typeface="微软雅黑"/>
              <a:ea typeface="微软雅黑"/>
              <a:cs typeface="微软雅黑"/>
            </a:endParaRPr>
          </a:p>
          <a:p>
            <a:pPr>
              <a:lnSpc>
                <a:spcPct val="150000"/>
              </a:lnSpc>
              <a:spcBef>
                <a:spcPts val="0"/>
              </a:spcBef>
              <a:buFont typeface="Arial" charset="0"/>
              <a:buChar char="•"/>
            </a:pPr>
            <a:r>
              <a:rPr lang="zh-CN" altLang="en-US" sz="2000" dirty="0">
                <a:latin typeface="微软雅黑"/>
                <a:ea typeface="微软雅黑"/>
                <a:cs typeface="微软雅黑"/>
              </a:rPr>
              <a:t>现代传感器的基本组成以及各部分的软硬件平台特点和需求。</a:t>
            </a:r>
            <a:endParaRPr lang="en-US" altLang="zh-CN" sz="2000" dirty="0">
              <a:latin typeface="微软雅黑"/>
              <a:ea typeface="微软雅黑"/>
              <a:cs typeface="微软雅黑"/>
            </a:endParaRPr>
          </a:p>
          <a:p>
            <a:pPr>
              <a:lnSpc>
                <a:spcPct val="150000"/>
              </a:lnSpc>
              <a:spcBef>
                <a:spcPts val="0"/>
              </a:spcBef>
              <a:buFont typeface="Arial" charset="0"/>
              <a:buChar char="•"/>
            </a:pPr>
            <a:r>
              <a:rPr lang="zh-CN" altLang="en-US" sz="2000" dirty="0">
                <a:latin typeface="微软雅黑"/>
                <a:ea typeface="微软雅黑"/>
                <a:cs typeface="微软雅黑"/>
              </a:rPr>
              <a:t>掌握制约传感器性能提升的瓶颈以及相应的设计需求（低成本与微型化，低功耗，灵活性与扩展性，鲁棒性）</a:t>
            </a:r>
            <a:endParaRPr lang="en-US" altLang="zh-CN" sz="2000" dirty="0">
              <a:latin typeface="微软雅黑"/>
              <a:ea typeface="微软雅黑"/>
              <a:cs typeface="微软雅黑"/>
            </a:endParaRPr>
          </a:p>
          <a:p>
            <a:pPr>
              <a:lnSpc>
                <a:spcPct val="150000"/>
              </a:lnSpc>
              <a:spcBef>
                <a:spcPts val="0"/>
              </a:spcBef>
              <a:buFont typeface="Arial" charset="0"/>
              <a:buChar char="•"/>
            </a:pPr>
            <a:r>
              <a:rPr lang="zh-CN" altLang="en-US" sz="2000" dirty="0">
                <a:latin typeface="微软雅黑"/>
                <a:ea typeface="微软雅黑"/>
                <a:cs typeface="微软雅黑"/>
              </a:rPr>
              <a:t>了解节点操作系统的主要特点以及</a:t>
            </a:r>
            <a:r>
              <a:rPr lang="en-US" altLang="zh-CN" sz="2000" dirty="0">
                <a:latin typeface="微软雅黑"/>
                <a:ea typeface="微软雅黑"/>
                <a:cs typeface="微软雅黑"/>
              </a:rPr>
              <a:t>TinyOS/</a:t>
            </a:r>
            <a:r>
              <a:rPr lang="en-US" altLang="zh-CN" sz="2000" dirty="0" err="1">
                <a:latin typeface="微软雅黑"/>
                <a:ea typeface="微软雅黑"/>
                <a:cs typeface="微软雅黑"/>
              </a:rPr>
              <a:t>nesC</a:t>
            </a:r>
            <a:r>
              <a:rPr lang="zh-CN" altLang="en-US" sz="2000" dirty="0">
                <a:latin typeface="微软雅黑"/>
                <a:ea typeface="微软雅黑"/>
                <a:cs typeface="微软雅黑"/>
              </a:rPr>
              <a:t>编程的</a:t>
            </a:r>
            <a:r>
              <a:rPr lang="zh-CN" altLang="en-US" sz="2000" dirty="0" smtClean="0">
                <a:latin typeface="微软雅黑"/>
                <a:ea typeface="微软雅黑"/>
                <a:cs typeface="微软雅黑"/>
              </a:rPr>
              <a:t>基本框架</a:t>
            </a:r>
            <a:endParaRPr lang="en-US" altLang="zh-CN" sz="2000"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fld id="{0503CE10-F9D3-4072-A615-6A95AA0B7B65}" type="slidenum">
              <a:rPr lang="zh-CN" altLang="en-US" smtClean="0"/>
              <a:t>66</a:t>
            </a:fld>
            <a:endParaRPr lang="zh-CN" altLang="en-US" dirty="0"/>
          </a:p>
        </p:txBody>
      </p:sp>
      <p:sp>
        <p:nvSpPr>
          <p:cNvPr id="4" name="标题 3"/>
          <p:cNvSpPr>
            <a:spLocks noGrp="1"/>
          </p:cNvSpPr>
          <p:nvPr>
            <p:ph type="title"/>
          </p:nvPr>
        </p:nvSpPr>
        <p:spPr/>
        <p:txBody>
          <a:bodyPr/>
          <a:lstStyle/>
          <a:p>
            <a:r>
              <a:rPr kumimoji="1" lang="zh-CN" altLang="en-US" dirty="0" smtClean="0"/>
              <a:t>本章小结</a:t>
            </a:r>
            <a:endParaRPr kumimoji="1" lang="zh-CN" altLang="en-US" dirty="0"/>
          </a:p>
        </p:txBody>
      </p:sp>
    </p:spTree>
    <p:extLst>
      <p:ext uri="{BB962C8B-B14F-4D97-AF65-F5344CB8AC3E}">
        <p14:creationId xmlns:p14="http://schemas.microsoft.com/office/powerpoint/2010/main" val="2144879087"/>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53348"/>
            <a:ext cx="7886700" cy="467001"/>
          </a:xfrm>
        </p:spPr>
        <p:txBody>
          <a:bodyPr>
            <a:normAutofit fontScale="92500" lnSpcReduction="10000"/>
          </a:bodyPr>
          <a:lstStyle/>
          <a:p>
            <a:pPr>
              <a:buFont typeface="Wingdings" panose="05000000000000000000" pitchFamily="2" charset="2"/>
              <a:buChar char="n"/>
            </a:pPr>
            <a:r>
              <a:rPr lang="zh-CN" altLang="en-US" dirty="0" smtClean="0">
                <a:latin typeface="微软雅黑"/>
                <a:ea typeface="微软雅黑"/>
                <a:cs typeface="微软雅黑"/>
              </a:rPr>
              <a:t> 无线</a:t>
            </a:r>
            <a:r>
              <a:rPr lang="zh-CN" altLang="en-US" dirty="0">
                <a:latin typeface="微软雅黑"/>
                <a:ea typeface="微软雅黑"/>
                <a:cs typeface="微软雅黑"/>
              </a:rPr>
              <a:t>传感器的“三化”发展</a:t>
            </a:r>
            <a:r>
              <a:rPr lang="zh-CN" altLang="en-US" dirty="0" smtClean="0">
                <a:latin typeface="微软雅黑"/>
                <a:ea typeface="微软雅黑"/>
                <a:cs typeface="微软雅黑"/>
              </a:rPr>
              <a:t>方向</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概述</a:t>
            </a:r>
            <a:endParaRPr kumimoji="1" lang="zh-CN" altLang="en-US" dirty="0"/>
          </a:p>
        </p:txBody>
      </p:sp>
      <p:graphicFrame>
        <p:nvGraphicFramePr>
          <p:cNvPr id="5" name="图示 4"/>
          <p:cNvGraphicFramePr/>
          <p:nvPr>
            <p:extLst>
              <p:ext uri="{D42A27DB-BD31-4B8C-83A1-F6EECF244321}">
                <p14:modId xmlns:p14="http://schemas.microsoft.com/office/powerpoint/2010/main" val="1147541748"/>
              </p:ext>
            </p:extLst>
          </p:nvPr>
        </p:nvGraphicFramePr>
        <p:xfrm>
          <a:off x="323528" y="2060848"/>
          <a:ext cx="4824536"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62" descr="图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2895600"/>
            <a:ext cx="4648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2393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19200" y="1828800"/>
            <a:ext cx="7467600" cy="4495800"/>
          </a:xfrm>
        </p:spPr>
        <p:txBody>
          <a:bodyPr>
            <a:normAutofit/>
          </a:bodyPr>
          <a:lstStyle/>
          <a:p>
            <a:r>
              <a:rPr lang="zh-CN" altLang="zh-CN" sz="2800" b="1" dirty="0" smtClean="0">
                <a:solidFill>
                  <a:srgbClr val="FF0000"/>
                </a:solidFill>
                <a:latin typeface="微软雅黑"/>
                <a:ea typeface="微软雅黑"/>
                <a:cs typeface="微软雅黑"/>
              </a:rPr>
              <a:t>3</a:t>
            </a:r>
            <a:r>
              <a:rPr lang="en-US" altLang="zh-CN" sz="2800" b="1" dirty="0" smtClean="0">
                <a:solidFill>
                  <a:srgbClr val="FF0000"/>
                </a:solidFill>
                <a:latin typeface="微软雅黑"/>
                <a:ea typeface="微软雅黑"/>
                <a:cs typeface="微软雅黑"/>
              </a:rPr>
              <a:t>.1 </a:t>
            </a:r>
            <a:r>
              <a:rPr lang="zh-CN" altLang="en-US" sz="2800" b="1" dirty="0">
                <a:solidFill>
                  <a:srgbClr val="FF0000"/>
                </a:solidFill>
                <a:latin typeface="微软雅黑"/>
                <a:ea typeface="微软雅黑"/>
                <a:cs typeface="微软雅黑"/>
              </a:rPr>
              <a:t>发展历史</a:t>
            </a:r>
            <a:endParaRPr lang="en-US" altLang="zh-CN" sz="2800" b="1" dirty="0">
              <a:solidFill>
                <a:srgbClr val="FF0000"/>
              </a:solidFill>
              <a:latin typeface="微软雅黑"/>
              <a:ea typeface="微软雅黑"/>
              <a:cs typeface="微软雅黑"/>
            </a:endParaRPr>
          </a:p>
          <a:p>
            <a:pPr lvl="2"/>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a:solidFill>
                  <a:srgbClr val="0D0D0D"/>
                </a:solidFill>
                <a:latin typeface="微软雅黑"/>
                <a:ea typeface="微软雅黑"/>
                <a:cs typeface="微软雅黑"/>
              </a:rPr>
              <a:t>.2 </a:t>
            </a:r>
            <a:r>
              <a:rPr lang="zh-CN" altLang="en-US" dirty="0">
                <a:solidFill>
                  <a:srgbClr val="0D0D0D"/>
                </a:solidFill>
                <a:latin typeface="微软雅黑"/>
                <a:ea typeface="微软雅黑"/>
                <a:cs typeface="微软雅黑"/>
              </a:rPr>
              <a:t>硬件平台</a:t>
            </a:r>
            <a:endParaRPr lang="en-US" altLang="zh-CN" dirty="0">
              <a:solidFill>
                <a:srgbClr val="0D0D0D"/>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en-US" altLang="zh-CN" dirty="0">
                <a:solidFill>
                  <a:srgbClr val="0D0D0D"/>
                </a:solidFill>
                <a:latin typeface="微软雅黑"/>
                <a:ea typeface="微软雅黑"/>
                <a:cs typeface="微软雅黑"/>
              </a:rPr>
              <a:t>3.3 </a:t>
            </a:r>
            <a:r>
              <a:rPr lang="zh-CN" altLang="en-US" dirty="0" smtClean="0">
                <a:solidFill>
                  <a:srgbClr val="0D0D0D"/>
                </a:solidFill>
                <a:latin typeface="微软雅黑"/>
                <a:ea typeface="微软雅黑"/>
                <a:cs typeface="微软雅黑"/>
              </a:rPr>
              <a:t>操作系统</a:t>
            </a:r>
            <a:endParaRPr lang="en-US" altLang="zh-CN" dirty="0">
              <a:solidFill>
                <a:srgbClr val="0D0D0D"/>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a:solidFill>
                  <a:srgbClr val="0D0D0D"/>
                </a:solidFill>
                <a:latin typeface="微软雅黑"/>
                <a:ea typeface="微软雅黑"/>
                <a:cs typeface="微软雅黑"/>
              </a:rPr>
              <a:t>.4 </a:t>
            </a:r>
            <a:r>
              <a:rPr lang="zh-CN" altLang="en-US" dirty="0">
                <a:solidFill>
                  <a:srgbClr val="0D0D0D"/>
                </a:solidFill>
                <a:latin typeface="微软雅黑"/>
                <a:ea typeface="微软雅黑"/>
                <a:cs typeface="微软雅黑"/>
              </a:rPr>
              <a:t>组网技术</a:t>
            </a:r>
            <a:endParaRPr lang="en-US" altLang="zh-CN" dirty="0">
              <a:solidFill>
                <a:srgbClr val="0D0D0D"/>
              </a:solidFill>
              <a:latin typeface="微软雅黑"/>
              <a:ea typeface="微软雅黑"/>
              <a:cs typeface="微软雅黑"/>
            </a:endParaRPr>
          </a:p>
          <a:p>
            <a:pPr lvl="1"/>
            <a:endParaRPr lang="en-US" altLang="zh-CN" dirty="0">
              <a:solidFill>
                <a:srgbClr val="0D0D0D"/>
              </a:solidFill>
              <a:latin typeface="微软雅黑"/>
              <a:ea typeface="微软雅黑"/>
              <a:cs typeface="微软雅黑"/>
            </a:endParaRPr>
          </a:p>
          <a:p>
            <a:r>
              <a:rPr lang="zh-CN" altLang="zh-CN" dirty="0">
                <a:solidFill>
                  <a:srgbClr val="0D0D0D"/>
                </a:solidFill>
                <a:latin typeface="微软雅黑"/>
                <a:ea typeface="微软雅黑"/>
                <a:cs typeface="微软雅黑"/>
              </a:rPr>
              <a:t>3</a:t>
            </a:r>
            <a:r>
              <a:rPr lang="en-US" altLang="zh-CN" dirty="0" smtClean="0">
                <a:solidFill>
                  <a:srgbClr val="0D0D0D"/>
                </a:solidFill>
                <a:latin typeface="微软雅黑"/>
                <a:ea typeface="微软雅黑"/>
                <a:cs typeface="微软雅黑"/>
              </a:rPr>
              <a:t>.5 </a:t>
            </a:r>
            <a:r>
              <a:rPr lang="zh-CN" altLang="en-US" dirty="0" smtClean="0">
                <a:solidFill>
                  <a:srgbClr val="0D0D0D"/>
                </a:solidFill>
                <a:latin typeface="微软雅黑"/>
                <a:ea typeface="微软雅黑"/>
                <a:cs typeface="微软雅黑"/>
              </a:rPr>
              <a:t>传感</a:t>
            </a:r>
            <a:r>
              <a:rPr lang="zh-CN" altLang="en-US" dirty="0">
                <a:solidFill>
                  <a:srgbClr val="0D0D0D"/>
                </a:solidFill>
                <a:latin typeface="微软雅黑"/>
                <a:ea typeface="微软雅黑"/>
                <a:cs typeface="微软雅黑"/>
              </a:rPr>
              <a:t>网发展前景</a:t>
            </a:r>
            <a:endParaRPr kumimoji="1" lang="zh-CN" altLang="en-US" dirty="0"/>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22187658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3" y="1652745"/>
            <a:ext cx="7717599" cy="4703605"/>
          </a:xfrm>
        </p:spPr>
        <p:txBody>
          <a:bodyPr>
            <a:normAutofit fontScale="32500" lnSpcReduction="20000"/>
          </a:bodyPr>
          <a:lstStyle/>
          <a:p>
            <a:pPr>
              <a:lnSpc>
                <a:spcPct val="170000"/>
              </a:lnSpc>
              <a:spcBef>
                <a:spcPts val="600"/>
              </a:spcBef>
              <a:buFont typeface="Wingdings" panose="05000000000000000000" pitchFamily="2" charset="2"/>
              <a:buChar char="n"/>
            </a:pPr>
            <a:r>
              <a:rPr lang="zh-CN" altLang="en-US" sz="8000" dirty="0" smtClean="0">
                <a:latin typeface="微软雅黑"/>
                <a:ea typeface="微软雅黑"/>
                <a:cs typeface="微软雅黑"/>
              </a:rPr>
              <a:t> 最早的现代意义的传感器出现在</a:t>
            </a:r>
            <a:r>
              <a:rPr lang="en-US" altLang="zh-CN" sz="8000" dirty="0" smtClean="0">
                <a:latin typeface="微软雅黑"/>
                <a:ea typeface="微软雅黑"/>
                <a:cs typeface="微软雅黑"/>
              </a:rPr>
              <a:t>1879</a:t>
            </a:r>
            <a:r>
              <a:rPr lang="zh-CN" altLang="en-US" sz="8000" dirty="0" smtClean="0">
                <a:latin typeface="微软雅黑"/>
                <a:ea typeface="微软雅黑"/>
                <a:cs typeface="微软雅黑"/>
              </a:rPr>
              <a:t>年，以德国科学家</a:t>
            </a:r>
            <a:r>
              <a:rPr lang="zh-CN" altLang="en-US" sz="8000" b="1" dirty="0" smtClean="0">
                <a:solidFill>
                  <a:srgbClr val="0033CC"/>
                </a:solidFill>
                <a:latin typeface="微软雅黑"/>
                <a:ea typeface="微软雅黑"/>
                <a:cs typeface="微软雅黑"/>
              </a:rPr>
              <a:t>霍尔</a:t>
            </a:r>
            <a:r>
              <a:rPr lang="zh-CN" altLang="en-US" sz="8000" dirty="0" smtClean="0">
                <a:latin typeface="微软雅黑"/>
                <a:ea typeface="微软雅黑"/>
                <a:cs typeface="微软雅黑"/>
              </a:rPr>
              <a:t>在研究金属的导电机制时发现的电磁效应并制作磁场传感器为标志。</a:t>
            </a:r>
            <a:endParaRPr lang="en-US" altLang="zh-CN" sz="8000" dirty="0" smtClean="0">
              <a:latin typeface="微软雅黑"/>
              <a:ea typeface="微软雅黑"/>
              <a:cs typeface="微软雅黑"/>
            </a:endParaRPr>
          </a:p>
          <a:p>
            <a:pPr>
              <a:lnSpc>
                <a:spcPct val="170000"/>
              </a:lnSpc>
              <a:spcBef>
                <a:spcPts val="600"/>
              </a:spcBef>
              <a:buFont typeface="Wingdings" panose="05000000000000000000" pitchFamily="2" charset="2"/>
              <a:buChar char="n"/>
            </a:pPr>
            <a:r>
              <a:rPr kumimoji="1" lang="zh-CN" altLang="en-US" sz="8000" dirty="0" smtClean="0">
                <a:latin typeface="微软雅黑"/>
                <a:ea typeface="微软雅黑"/>
                <a:cs typeface="微软雅黑"/>
              </a:rPr>
              <a:t> 传感器（根据基本感知功能）</a:t>
            </a:r>
            <a:endParaRPr kumimoji="1" lang="en-US" altLang="zh-CN" sz="8000" dirty="0" smtClean="0">
              <a:latin typeface="微软雅黑"/>
              <a:ea typeface="微软雅黑"/>
              <a:cs typeface="微软雅黑"/>
            </a:endParaRPr>
          </a:p>
          <a:p>
            <a:pPr lvl="1">
              <a:lnSpc>
                <a:spcPct val="170000"/>
              </a:lnSpc>
              <a:spcBef>
                <a:spcPts val="600"/>
              </a:spcBef>
              <a:buFont typeface="Arial" charset="0"/>
              <a:buChar char="•"/>
            </a:pPr>
            <a:r>
              <a:rPr kumimoji="1" lang="zh-CN" altLang="en-US" sz="5600" b="1" dirty="0" smtClean="0">
                <a:solidFill>
                  <a:srgbClr val="0033CC"/>
                </a:solidFill>
                <a:latin typeface="微软雅黑"/>
                <a:ea typeface="微软雅黑"/>
                <a:cs typeface="微软雅黑"/>
              </a:rPr>
              <a:t>热敏元件</a:t>
            </a:r>
            <a:endParaRPr kumimoji="1" lang="en-US" altLang="zh-CN" sz="5600" b="1" dirty="0" smtClean="0">
              <a:solidFill>
                <a:srgbClr val="0033CC"/>
              </a:solidFill>
              <a:latin typeface="微软雅黑"/>
              <a:ea typeface="微软雅黑"/>
              <a:cs typeface="微软雅黑"/>
            </a:endParaRPr>
          </a:p>
          <a:p>
            <a:pPr lvl="1">
              <a:lnSpc>
                <a:spcPct val="170000"/>
              </a:lnSpc>
              <a:spcBef>
                <a:spcPts val="600"/>
              </a:spcBef>
              <a:buFont typeface="Arial" charset="0"/>
              <a:buChar char="•"/>
            </a:pPr>
            <a:r>
              <a:rPr kumimoji="1" lang="zh-CN" altLang="en-US" sz="5600" b="1" dirty="0" smtClean="0">
                <a:solidFill>
                  <a:srgbClr val="0033CC"/>
                </a:solidFill>
                <a:latin typeface="微软雅黑"/>
                <a:ea typeface="微软雅黑"/>
                <a:cs typeface="微软雅黑"/>
              </a:rPr>
              <a:t>光敏元件</a:t>
            </a:r>
            <a:endParaRPr kumimoji="1" lang="en-US" altLang="zh-CN" sz="5600" b="1" dirty="0" smtClean="0">
              <a:solidFill>
                <a:srgbClr val="0033CC"/>
              </a:solidFill>
              <a:latin typeface="微软雅黑"/>
              <a:ea typeface="微软雅黑"/>
              <a:cs typeface="微软雅黑"/>
            </a:endParaRPr>
          </a:p>
          <a:p>
            <a:pPr lvl="1">
              <a:lnSpc>
                <a:spcPct val="170000"/>
              </a:lnSpc>
              <a:spcBef>
                <a:spcPts val="600"/>
              </a:spcBef>
              <a:buFont typeface="Arial" charset="0"/>
              <a:buChar char="•"/>
            </a:pPr>
            <a:r>
              <a:rPr kumimoji="1" lang="zh-CN" altLang="en-US" sz="5600" b="1" dirty="0" smtClean="0">
                <a:solidFill>
                  <a:srgbClr val="0033CC"/>
                </a:solidFill>
                <a:latin typeface="微软雅黑"/>
                <a:ea typeface="微软雅黑"/>
                <a:cs typeface="微软雅黑"/>
              </a:rPr>
              <a:t>气敏元件</a:t>
            </a:r>
            <a:endParaRPr kumimoji="1" lang="en-US" altLang="zh-CN" sz="5600" b="1" dirty="0" smtClean="0">
              <a:solidFill>
                <a:srgbClr val="0033CC"/>
              </a:solidFill>
              <a:latin typeface="微软雅黑"/>
              <a:ea typeface="微软雅黑"/>
              <a:cs typeface="微软雅黑"/>
            </a:endParaRPr>
          </a:p>
          <a:p>
            <a:pPr lvl="1">
              <a:lnSpc>
                <a:spcPct val="170000"/>
              </a:lnSpc>
              <a:spcBef>
                <a:spcPts val="600"/>
              </a:spcBef>
              <a:buFont typeface="Arial" charset="0"/>
              <a:buChar char="•"/>
            </a:pPr>
            <a:r>
              <a:rPr kumimoji="1" lang="zh-CN" altLang="en-US" sz="5600" b="1" dirty="0" smtClean="0">
                <a:solidFill>
                  <a:srgbClr val="0033CC"/>
                </a:solidFill>
                <a:latin typeface="微软雅黑"/>
                <a:ea typeface="微软雅黑"/>
                <a:cs typeface="微软雅黑"/>
              </a:rPr>
              <a:t>力敏元件</a:t>
            </a:r>
            <a:endParaRPr kumimoji="1" lang="en-US" altLang="zh-CN" sz="5600" b="1" dirty="0" smtClean="0">
              <a:solidFill>
                <a:srgbClr val="0033CC"/>
              </a:solidFill>
              <a:latin typeface="微软雅黑"/>
              <a:ea typeface="微软雅黑"/>
              <a:cs typeface="微软雅黑"/>
            </a:endParaRPr>
          </a:p>
          <a:p>
            <a:pPr>
              <a:lnSpc>
                <a:spcPct val="170000"/>
              </a:lnSpc>
              <a:spcBef>
                <a:spcPts val="600"/>
              </a:spcBef>
              <a:buFont typeface="Arial" charset="0"/>
              <a:buChar char="•"/>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p:txBody>
          <a:bodyPr/>
          <a:lstStyle/>
          <a:p>
            <a:endParaRPr lang="zh-CN" altLang="en-US" dirty="0"/>
          </a:p>
        </p:txBody>
      </p:sp>
      <p:sp>
        <p:nvSpPr>
          <p:cNvPr id="4" name="标题 3"/>
          <p:cNvSpPr>
            <a:spLocks noGrp="1"/>
          </p:cNvSpPr>
          <p:nvPr>
            <p:ph type="title"/>
          </p:nvPr>
        </p:nvSpPr>
        <p:spPr>
          <a:xfrm>
            <a:off x="644523" y="452121"/>
            <a:ext cx="6188355" cy="995679"/>
          </a:xfrm>
        </p:spPr>
        <p:txBody>
          <a:bodyPr/>
          <a:lstStyle/>
          <a:p>
            <a:r>
              <a:rPr kumimoji="1" lang="zh-CN" altLang="en-US" dirty="0" smtClean="0"/>
              <a:t>传感器技术发展史</a:t>
            </a:r>
            <a:r>
              <a:rPr kumimoji="1" lang="en-US" altLang="zh-CN" dirty="0" smtClean="0"/>
              <a:t>	    	</a:t>
            </a:r>
            <a:endParaRPr kumimoji="1" lang="zh-CN" altLang="en-US" dirty="0"/>
          </a:p>
        </p:txBody>
      </p:sp>
      <p:sp>
        <p:nvSpPr>
          <p:cNvPr id="5" name="内容占位符 1"/>
          <p:cNvSpPr txBox="1">
            <a:spLocks/>
          </p:cNvSpPr>
          <p:nvPr/>
        </p:nvSpPr>
        <p:spPr bwMode="auto">
          <a:xfrm>
            <a:off x="3200400" y="4146550"/>
            <a:ext cx="5788921"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32500" lnSpcReduction="20000"/>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Char char="•"/>
              <a:defRPr sz="22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70000"/>
              </a:lnSpc>
              <a:spcBef>
                <a:spcPts val="600"/>
              </a:spcBef>
              <a:buFont typeface="Arial" charset="0"/>
              <a:buChar char="•"/>
            </a:pPr>
            <a:r>
              <a:rPr kumimoji="1" lang="zh-CN" altLang="en-US" sz="5600" b="1" dirty="0">
                <a:solidFill>
                  <a:srgbClr val="0033CC"/>
                </a:solidFill>
                <a:latin typeface="微软雅黑"/>
                <a:ea typeface="微软雅黑"/>
                <a:cs typeface="微软雅黑"/>
              </a:rPr>
              <a:t>磁敏元件</a:t>
            </a:r>
          </a:p>
          <a:p>
            <a:pPr lvl="1">
              <a:lnSpc>
                <a:spcPct val="170000"/>
              </a:lnSpc>
              <a:spcBef>
                <a:spcPts val="600"/>
              </a:spcBef>
              <a:buFont typeface="Arial" charset="0"/>
              <a:buChar char="•"/>
            </a:pPr>
            <a:r>
              <a:rPr kumimoji="1" lang="zh-CN" altLang="en-US" sz="5600" b="1" dirty="0">
                <a:solidFill>
                  <a:srgbClr val="0033CC"/>
                </a:solidFill>
                <a:latin typeface="微软雅黑"/>
                <a:ea typeface="微软雅黑"/>
                <a:cs typeface="微软雅黑"/>
              </a:rPr>
              <a:t>声敏元件</a:t>
            </a:r>
          </a:p>
          <a:p>
            <a:pPr lvl="1">
              <a:lnSpc>
                <a:spcPct val="170000"/>
              </a:lnSpc>
              <a:spcBef>
                <a:spcPts val="600"/>
              </a:spcBef>
              <a:buFont typeface="Arial" charset="0"/>
              <a:buChar char="•"/>
            </a:pPr>
            <a:r>
              <a:rPr kumimoji="1" lang="zh-CN" altLang="en-US" sz="5600" b="1" dirty="0">
                <a:solidFill>
                  <a:srgbClr val="0033CC"/>
                </a:solidFill>
                <a:latin typeface="微软雅黑"/>
                <a:ea typeface="微软雅黑"/>
                <a:cs typeface="微软雅黑"/>
              </a:rPr>
              <a:t>放射线敏元件</a:t>
            </a:r>
          </a:p>
          <a:p>
            <a:pPr lvl="1">
              <a:lnSpc>
                <a:spcPct val="170000"/>
              </a:lnSpc>
              <a:spcBef>
                <a:spcPts val="600"/>
              </a:spcBef>
              <a:buFont typeface="Arial" charset="0"/>
              <a:buChar char="•"/>
            </a:pPr>
            <a:r>
              <a:rPr kumimoji="1" lang="zh-CN" altLang="en-US" sz="5600" b="1" dirty="0">
                <a:solidFill>
                  <a:srgbClr val="0033CC"/>
                </a:solidFill>
                <a:latin typeface="微软雅黑"/>
                <a:ea typeface="微软雅黑"/>
                <a:cs typeface="微软雅黑"/>
              </a:rPr>
              <a:t>色敏元件</a:t>
            </a:r>
            <a:endParaRPr kumimoji="1" lang="en-US" altLang="zh-CN" sz="5600" b="1" dirty="0" smtClean="0">
              <a:solidFill>
                <a:srgbClr val="0033CC"/>
              </a:solidFill>
              <a:latin typeface="微软雅黑"/>
              <a:ea typeface="微软雅黑"/>
              <a:cs typeface="微软雅黑"/>
            </a:endParaRPr>
          </a:p>
        </p:txBody>
      </p:sp>
    </p:spTree>
    <p:extLst>
      <p:ext uri="{BB962C8B-B14F-4D97-AF65-F5344CB8AC3E}">
        <p14:creationId xmlns:p14="http://schemas.microsoft.com/office/powerpoint/2010/main" val="32143872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fade">
                                      <p:cBhvr>
                                        <p:cTn id="30" dur="500"/>
                                        <p:tgtEl>
                                          <p:spTgt spid="5">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2594</TotalTime>
  <Words>5174</Words>
  <Application>Microsoft Office PowerPoint</Application>
  <PresentationFormat>全屏显示(4:3)</PresentationFormat>
  <Paragraphs>610</Paragraphs>
  <Slides>66</Slides>
  <Notes>40</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66</vt:i4>
      </vt:variant>
    </vt:vector>
  </HeadingPairs>
  <TitlesOfParts>
    <vt:vector size="88" baseType="lpstr">
      <vt:lpstr>ZapfDingbats</vt:lpstr>
      <vt:lpstr>等线</vt:lpstr>
      <vt:lpstr>仿宋</vt:lpstr>
      <vt:lpstr>汉仪超粗宋简</vt:lpstr>
      <vt:lpstr>黑体</vt:lpstr>
      <vt:lpstr>华文中宋</vt:lpstr>
      <vt:lpstr>楷体_GB2312</vt:lpstr>
      <vt:lpstr>隶书</vt:lpstr>
      <vt:lpstr>宋体</vt:lpstr>
      <vt:lpstr>微软雅黑</vt:lpstr>
      <vt:lpstr>Arial</vt:lpstr>
      <vt:lpstr>Calibri</vt:lpstr>
      <vt:lpstr>Cambria Math</vt:lpstr>
      <vt:lpstr>Comic Sans MS</vt:lpstr>
      <vt:lpstr>Symbol</vt:lpstr>
      <vt:lpstr>Times</vt:lpstr>
      <vt:lpstr>Times New Roman</vt:lpstr>
      <vt:lpstr>Wingdings</vt:lpstr>
      <vt:lpstr>默认设计模板</vt:lpstr>
      <vt:lpstr>Image</vt:lpstr>
      <vt:lpstr>Visio</vt:lpstr>
      <vt:lpstr>Visio.Drawing.11</vt:lpstr>
      <vt:lpstr>第3章    无线传感网</vt:lpstr>
      <vt:lpstr>内容回顾</vt:lpstr>
      <vt:lpstr>本章内容</vt:lpstr>
      <vt:lpstr>概述</vt:lpstr>
      <vt:lpstr>概述</vt:lpstr>
      <vt:lpstr>概述</vt:lpstr>
      <vt:lpstr>概述</vt:lpstr>
      <vt:lpstr>本章内容</vt:lpstr>
      <vt:lpstr>传感器技术发展史      </vt:lpstr>
      <vt:lpstr>PowerPoint 演示文稿</vt:lpstr>
      <vt:lpstr>PowerPoint 演示文稿</vt:lpstr>
      <vt:lpstr>传感器技术发展史：    两条主线</vt:lpstr>
      <vt:lpstr>传感器发展史: “智能尘埃”的具体实现</vt:lpstr>
      <vt:lpstr>传感器发展史：更早的无线传感网</vt:lpstr>
      <vt:lpstr>传感器网络的发展历史</vt:lpstr>
      <vt:lpstr>传感器网络的发展历史</vt:lpstr>
      <vt:lpstr>本章内容</vt:lpstr>
      <vt:lpstr>硬件平台</vt:lpstr>
      <vt:lpstr>常用传感器及其关键特性</vt:lpstr>
      <vt:lpstr>常用传感器——超声波测距</vt:lpstr>
      <vt:lpstr>常用传感器——温湿度传感器</vt:lpstr>
      <vt:lpstr>硬件平台</vt:lpstr>
      <vt:lpstr>影响处理器的关键特性</vt:lpstr>
      <vt:lpstr>影响处理器的关键特性</vt:lpstr>
      <vt:lpstr>影响处理器的关键特性</vt:lpstr>
      <vt:lpstr>影响处理器的关键特性</vt:lpstr>
      <vt:lpstr>常用微处理器及其关键特性</vt:lpstr>
      <vt:lpstr>硬件平台</vt:lpstr>
      <vt:lpstr>硬件平台</vt:lpstr>
      <vt:lpstr>常用通信芯片及其关键特性</vt:lpstr>
      <vt:lpstr>硬件平台</vt:lpstr>
      <vt:lpstr>本章内容</vt:lpstr>
      <vt:lpstr>操作系统</vt:lpstr>
      <vt:lpstr>节点操作系统 VS 其他操作系统</vt:lpstr>
      <vt:lpstr>节点操作系统发展史</vt:lpstr>
      <vt:lpstr>TinyOS</vt:lpstr>
      <vt:lpstr>TinyOS代码举例</vt:lpstr>
      <vt:lpstr>TinyOS代码举例</vt:lpstr>
      <vt:lpstr>TinyOS（续）</vt:lpstr>
      <vt:lpstr>TinyOS（续）</vt:lpstr>
      <vt:lpstr>其他常用微型OS对比</vt:lpstr>
      <vt:lpstr>本章内容</vt:lpstr>
      <vt:lpstr>组网技术－选路指标</vt:lpstr>
      <vt:lpstr>组网技术－选路指标</vt:lpstr>
      <vt:lpstr>组网技术－选路指标</vt:lpstr>
      <vt:lpstr>组网技术－选路指标</vt:lpstr>
      <vt:lpstr>组网技术－选路指标的计算</vt:lpstr>
      <vt:lpstr>组网技术－选路指标的计算（续）</vt:lpstr>
      <vt:lpstr>组网技术－选路指标的计算（示例）</vt:lpstr>
      <vt:lpstr>数据收集协议（CTP）</vt:lpstr>
      <vt:lpstr>数据收集协议（CTP）</vt:lpstr>
      <vt:lpstr>数据收集协议（CTP）</vt:lpstr>
      <vt:lpstr>数据分发协议</vt:lpstr>
      <vt:lpstr>数据分发协议</vt:lpstr>
      <vt:lpstr>组网技术－路由协议的新挑战</vt:lpstr>
      <vt:lpstr>本章内容</vt:lpstr>
      <vt:lpstr>传感器发展史：缓慢提升的性能</vt:lpstr>
      <vt:lpstr>制约传感器性能提升的因素？</vt:lpstr>
      <vt:lpstr>大规模长时间部署传感器的设计要求</vt:lpstr>
      <vt:lpstr>大规模长时间部署传感器的设计要求</vt:lpstr>
      <vt:lpstr>大规模长时间部署传感器的设计要求</vt:lpstr>
      <vt:lpstr>大规模长时间部署传感器的设计要求</vt:lpstr>
      <vt:lpstr>趋势</vt:lpstr>
      <vt:lpstr>典型应用－煤矿监测系统</vt:lpstr>
      <vt:lpstr>典型应用－医疗监控</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puhb</cp:lastModifiedBy>
  <cp:revision>297</cp:revision>
  <dcterms:created xsi:type="dcterms:W3CDTF">2004-07-21T02:43:03Z</dcterms:created>
  <dcterms:modified xsi:type="dcterms:W3CDTF">2018-10-30T14:36:17Z</dcterms:modified>
</cp:coreProperties>
</file>